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84" r:id="rId6"/>
    <p:sldMasterId id="2147483696" r:id="rId7"/>
    <p:sldMasterId id="2147483672" r:id="rId8"/>
  </p:sldMasterIdLst>
  <p:notesMasterIdLst>
    <p:notesMasterId r:id="rId32"/>
  </p:notesMasterIdLst>
  <p:sldIdLst>
    <p:sldId id="256" r:id="rId9"/>
    <p:sldId id="257" r:id="rId10"/>
    <p:sldId id="258" r:id="rId11"/>
    <p:sldId id="259" r:id="rId12"/>
    <p:sldId id="260" r:id="rId13"/>
    <p:sldId id="261" r:id="rId14"/>
    <p:sldId id="262"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60" autoAdjust="0"/>
    <p:restoredTop sz="94660"/>
  </p:normalViewPr>
  <p:slideViewPr>
    <p:cSldViewPr snapToGrid="0">
      <p:cViewPr varScale="1">
        <p:scale>
          <a:sx n="81" d="100"/>
          <a:sy n="81" d="100"/>
        </p:scale>
        <p:origin x="78" y="18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chtild Laumen | ML Consulting" userId="5003d07b-92af-4861-9950-99a365f60cab" providerId="ADAL" clId="{42BBAEFE-DC59-43DE-B246-4273AE1140AD}"/>
    <pc:docChg chg="modSld">
      <pc:chgData name="Mechtild Laumen | ML Consulting" userId="5003d07b-92af-4861-9950-99a365f60cab" providerId="ADAL" clId="{42BBAEFE-DC59-43DE-B246-4273AE1140AD}" dt="2023-04-14T15:31:27.512" v="0" actId="729"/>
      <pc:docMkLst>
        <pc:docMk/>
      </pc:docMkLst>
      <pc:sldChg chg="mod modShow">
        <pc:chgData name="Mechtild Laumen | ML Consulting" userId="5003d07b-92af-4861-9950-99a365f60cab" providerId="ADAL" clId="{42BBAEFE-DC59-43DE-B246-4273AE1140AD}" dt="2023-04-14T15:31:27.512" v="0" actId="729"/>
        <pc:sldMkLst>
          <pc:docMk/>
          <pc:sldMk cId="2968639816" sldId="257"/>
        </pc:sldMkLst>
      </pc:sldChg>
    </pc:docChg>
  </pc:docChgLst>
  <pc:docChgLst>
    <pc:chgData name="Mechtild Laumen | ML Consulting" userId="5003d07b-92af-4861-9950-99a365f60cab" providerId="ADAL" clId="{5E48B18C-FE44-4F9C-A731-EC118EEC3538}"/>
    <pc:docChg chg="modSld">
      <pc:chgData name="Mechtild Laumen | ML Consulting" userId="5003d07b-92af-4861-9950-99a365f60cab" providerId="ADAL" clId="{5E48B18C-FE44-4F9C-A731-EC118EEC3538}" dt="2023-04-12T10:03:30.621" v="2" actId="207"/>
      <pc:docMkLst>
        <pc:docMk/>
      </pc:docMkLst>
      <pc:sldChg chg="addSp modSp mod">
        <pc:chgData name="Mechtild Laumen | ML Consulting" userId="5003d07b-92af-4861-9950-99a365f60cab" providerId="ADAL" clId="{5E48B18C-FE44-4F9C-A731-EC118EEC3538}" dt="2023-04-12T10:03:30.621" v="2" actId="207"/>
        <pc:sldMkLst>
          <pc:docMk/>
          <pc:sldMk cId="2968639816" sldId="257"/>
        </pc:sldMkLst>
        <pc:spChg chg="add mod">
          <ac:chgData name="Mechtild Laumen | ML Consulting" userId="5003d07b-92af-4861-9950-99a365f60cab" providerId="ADAL" clId="{5E48B18C-FE44-4F9C-A731-EC118EEC3538}" dt="2023-04-12T10:03:30.621" v="2" actId="207"/>
          <ac:spMkLst>
            <pc:docMk/>
            <pc:sldMk cId="2968639816" sldId="257"/>
            <ac:spMk id="3" creationId="{EADB219D-6F6F-51C5-EC37-0178126EAC1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4B393-3BA7-409F-911A-6AABA91FDAE2}" type="datetimeFigureOut">
              <a:rPr lang="de-DE" smtClean="0"/>
              <a:t>14.04.2023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B7808C-FCC7-4639-9695-C62BA91E4054}" type="slidenum">
              <a:rPr lang="de-DE" smtClean="0"/>
              <a:t>‹Nr.›</a:t>
            </a:fld>
            <a:endParaRPr lang="de-DE"/>
          </a:p>
        </p:txBody>
      </p:sp>
    </p:spTree>
    <p:extLst>
      <p:ext uri="{BB962C8B-B14F-4D97-AF65-F5344CB8AC3E}">
        <p14:creationId xmlns:p14="http://schemas.microsoft.com/office/powerpoint/2010/main" val="3229099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19464310-58E4-4158-B13E-693DF49586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pic>
        <p:nvPicPr>
          <p:cNvPr id="12" name="Grafik 11">
            <a:extLst>
              <a:ext uri="{FF2B5EF4-FFF2-40B4-BE49-F238E27FC236}">
                <a16:creationId xmlns:a16="http://schemas.microsoft.com/office/drawing/2014/main" id="{A58E3ADB-4EB0-4DC5-9702-9C824034EB5B}"/>
              </a:ext>
            </a:extLst>
          </p:cNvPr>
          <p:cNvPicPr>
            <a:picLocks noChangeAspect="1"/>
          </p:cNvPicPr>
          <p:nvPr userDrawn="1"/>
        </p:nvPicPr>
        <p:blipFill>
          <a:blip r:embed="rId2"/>
          <a:stretch>
            <a:fillRect/>
          </a:stretch>
        </p:blipFill>
        <p:spPr>
          <a:xfrm>
            <a:off x="0" y="6599859"/>
            <a:ext cx="12192000" cy="243232"/>
          </a:xfrm>
          <a:prstGeom prst="rect">
            <a:avLst/>
          </a:prstGeom>
        </p:spPr>
      </p:pic>
      <p:sp>
        <p:nvSpPr>
          <p:cNvPr id="4" name="Datumsplatzhalter 3">
            <a:extLst>
              <a:ext uri="{FF2B5EF4-FFF2-40B4-BE49-F238E27FC236}">
                <a16:creationId xmlns:a16="http://schemas.microsoft.com/office/drawing/2014/main" id="{2B80DC4E-4531-43F3-A253-ADC2A5C55F9E}"/>
              </a:ext>
            </a:extLst>
          </p:cNvPr>
          <p:cNvSpPr>
            <a:spLocks noGrp="1"/>
          </p:cNvSpPr>
          <p:nvPr>
            <p:ph type="dt" sz="half" idx="10"/>
          </p:nvPr>
        </p:nvSpPr>
        <p:spPr>
          <a:xfrm>
            <a:off x="668588" y="6538911"/>
            <a:ext cx="11523411" cy="365125"/>
          </a:xfrm>
        </p:spPr>
        <p:txBody>
          <a:bodyPr/>
          <a:lstStyle>
            <a:lvl1pPr>
              <a:defRPr sz="1000">
                <a:latin typeface="Arial Nova" panose="020B0504020202020204" pitchFamily="34" charset="0"/>
              </a:defRPr>
            </a:lvl1pPr>
          </a:lstStyle>
          <a:p>
            <a:r>
              <a:rPr lang="de-DE"/>
              <a:t>www.ml-consulting.koeln                                                                                                                                                                  © ML Consulting 23   •   Konzepte Übungen Test SP Musterperson</a:t>
            </a:r>
            <a:endParaRPr lang="de-DE" dirty="0"/>
          </a:p>
        </p:txBody>
      </p:sp>
    </p:spTree>
    <p:extLst>
      <p:ext uri="{BB962C8B-B14F-4D97-AF65-F5344CB8AC3E}">
        <p14:creationId xmlns:p14="http://schemas.microsoft.com/office/powerpoint/2010/main" val="1724138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F029FD-4438-4921-AC74-06B79386345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F132368-0485-4B51-817C-6354197856C0}"/>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75976D8-92CF-4ADC-96E9-8420994EF492}"/>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2581530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95FA87C-17D8-4232-A1CD-605A59E8A98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AD12A60-7D89-49FD-9841-DB533A3D72BB}"/>
              </a:ext>
            </a:extLst>
          </p:cNvPr>
          <p:cNvSpPr>
            <a:spLocks noGrp="1"/>
          </p:cNvSpPr>
          <p:nvPr>
            <p:ph type="body" orient="vert" idx="1"/>
          </p:nvPr>
        </p:nvSpPr>
        <p:spPr>
          <a:xfrm>
            <a:off x="838200" y="365125"/>
            <a:ext cx="7734300" cy="5811838"/>
          </a:xfrm>
        </p:spPr>
        <p:txBody>
          <a:bodyPr vert="eaVert"/>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D1C5EACD-0721-46B9-B34A-A2391319271B}"/>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2995327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CFA5D3-ED3E-4346-81D7-A96158FA4427}"/>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16B48DAA-02E6-43D4-82BA-873839839C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FF7B1EC-3F9E-47F5-BBDB-98BD3C94DE0B}"/>
              </a:ext>
            </a:extLst>
          </p:cNvPr>
          <p:cNvSpPr>
            <a:spLocks noGrp="1"/>
          </p:cNvSpPr>
          <p:nvPr>
            <p:ph type="dt" sz="half" idx="10"/>
          </p:nvPr>
        </p:nvSpPr>
        <p:spPr/>
        <p:txBody>
          <a:bodyPr/>
          <a:lstStyle/>
          <a:p>
            <a:r>
              <a:rPr lang="de-DE"/>
              <a:t>www.ml-consulting.koeln                                                                                                                                                                  © ML Consulting 23   •   Konzepte Übungen Test SP Musterperson</a:t>
            </a:r>
          </a:p>
        </p:txBody>
      </p:sp>
      <p:sp>
        <p:nvSpPr>
          <p:cNvPr id="5" name="Fußzeilenplatzhalter 4">
            <a:extLst>
              <a:ext uri="{FF2B5EF4-FFF2-40B4-BE49-F238E27FC236}">
                <a16:creationId xmlns:a16="http://schemas.microsoft.com/office/drawing/2014/main" id="{49B1FEC1-91F8-4CA6-9B92-41DE8E7E0F8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F93D6C3-21D2-4993-B78B-29D60B17D883}"/>
              </a:ext>
            </a:extLst>
          </p:cNvPr>
          <p:cNvSpPr>
            <a:spLocks noGrp="1"/>
          </p:cNvSpPr>
          <p:nvPr>
            <p:ph type="sldNum" sz="quarter" idx="12"/>
          </p:nvPr>
        </p:nvSpPr>
        <p:spPr/>
        <p:txBody>
          <a:bodyPr/>
          <a:lstStyle/>
          <a:p>
            <a:fld id="{4D0D754A-9A0F-47DA-BE4A-6AF043D7FE2B}" type="slidenum">
              <a:rPr lang="de-DE" smtClean="0"/>
              <a:t>‹Nr.›</a:t>
            </a:fld>
            <a:endParaRPr lang="de-DE"/>
          </a:p>
        </p:txBody>
      </p:sp>
    </p:spTree>
    <p:extLst>
      <p:ext uri="{BB962C8B-B14F-4D97-AF65-F5344CB8AC3E}">
        <p14:creationId xmlns:p14="http://schemas.microsoft.com/office/powerpoint/2010/main" val="576245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FB51B1-AB7D-43B8-92B6-E9D22AA1972B}"/>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7684DD3-EB23-42ED-A15C-EE61FECF8F8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F575F3F-3E79-4A77-BE42-0C0D5C42D674}"/>
              </a:ext>
            </a:extLst>
          </p:cNvPr>
          <p:cNvSpPr>
            <a:spLocks noGrp="1"/>
          </p:cNvSpPr>
          <p:nvPr>
            <p:ph type="dt" sz="half" idx="10"/>
          </p:nvPr>
        </p:nvSpPr>
        <p:spPr/>
        <p:txBody>
          <a:bodyPr/>
          <a:lstStyle/>
          <a:p>
            <a:r>
              <a:rPr lang="de-DE"/>
              <a:t>www.ml-consulting.koeln                                                                                                                                                                  © ML Consulting 23   •   Konzepte Übungen Test SP Musterperson</a:t>
            </a:r>
          </a:p>
        </p:txBody>
      </p:sp>
      <p:sp>
        <p:nvSpPr>
          <p:cNvPr id="5" name="Fußzeilenplatzhalter 4">
            <a:extLst>
              <a:ext uri="{FF2B5EF4-FFF2-40B4-BE49-F238E27FC236}">
                <a16:creationId xmlns:a16="http://schemas.microsoft.com/office/drawing/2014/main" id="{630A6421-D295-4448-AE0C-E56F6BE1C47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28D07C4-86F3-42A1-ACE0-EC4030C5DE2E}"/>
              </a:ext>
            </a:extLst>
          </p:cNvPr>
          <p:cNvSpPr>
            <a:spLocks noGrp="1"/>
          </p:cNvSpPr>
          <p:nvPr>
            <p:ph type="sldNum" sz="quarter" idx="12"/>
          </p:nvPr>
        </p:nvSpPr>
        <p:spPr/>
        <p:txBody>
          <a:bodyPr/>
          <a:lstStyle/>
          <a:p>
            <a:fld id="{4D0D754A-9A0F-47DA-BE4A-6AF043D7FE2B}" type="slidenum">
              <a:rPr lang="de-DE" smtClean="0"/>
              <a:t>‹Nr.›</a:t>
            </a:fld>
            <a:endParaRPr lang="de-DE"/>
          </a:p>
        </p:txBody>
      </p:sp>
    </p:spTree>
    <p:extLst>
      <p:ext uri="{BB962C8B-B14F-4D97-AF65-F5344CB8AC3E}">
        <p14:creationId xmlns:p14="http://schemas.microsoft.com/office/powerpoint/2010/main" val="16320346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663DF9-74C1-44F7-AEB9-E2C769BBC19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458B0208-D6B3-499C-8C58-8E014F37B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78389B4-7A87-400E-A4D3-5C074D16E30B}"/>
              </a:ext>
            </a:extLst>
          </p:cNvPr>
          <p:cNvSpPr>
            <a:spLocks noGrp="1"/>
          </p:cNvSpPr>
          <p:nvPr>
            <p:ph type="dt" sz="half" idx="10"/>
          </p:nvPr>
        </p:nvSpPr>
        <p:spPr/>
        <p:txBody>
          <a:bodyPr/>
          <a:lstStyle/>
          <a:p>
            <a:r>
              <a:rPr lang="de-DE"/>
              <a:t>www.ml-consulting.koeln                                                                                                                                                                  © ML Consulting 23   •   Konzepte Übungen Test SP Musterperson</a:t>
            </a:r>
          </a:p>
        </p:txBody>
      </p:sp>
      <p:sp>
        <p:nvSpPr>
          <p:cNvPr id="5" name="Fußzeilenplatzhalter 4">
            <a:extLst>
              <a:ext uri="{FF2B5EF4-FFF2-40B4-BE49-F238E27FC236}">
                <a16:creationId xmlns:a16="http://schemas.microsoft.com/office/drawing/2014/main" id="{7469E1DC-A3BC-4207-AAE8-B2DE444D67D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9AEF531-1668-4584-B18E-AB8DB558CE0C}"/>
              </a:ext>
            </a:extLst>
          </p:cNvPr>
          <p:cNvSpPr>
            <a:spLocks noGrp="1"/>
          </p:cNvSpPr>
          <p:nvPr>
            <p:ph type="sldNum" sz="quarter" idx="12"/>
          </p:nvPr>
        </p:nvSpPr>
        <p:spPr/>
        <p:txBody>
          <a:bodyPr/>
          <a:lstStyle/>
          <a:p>
            <a:fld id="{4D0D754A-9A0F-47DA-BE4A-6AF043D7FE2B}" type="slidenum">
              <a:rPr lang="de-DE" smtClean="0"/>
              <a:t>‹Nr.›</a:t>
            </a:fld>
            <a:endParaRPr lang="de-DE"/>
          </a:p>
        </p:txBody>
      </p:sp>
    </p:spTree>
    <p:extLst>
      <p:ext uri="{BB962C8B-B14F-4D97-AF65-F5344CB8AC3E}">
        <p14:creationId xmlns:p14="http://schemas.microsoft.com/office/powerpoint/2010/main" val="2103561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DDD600-F92B-42DC-8B08-0AB9AA99725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2A509F6-0C0E-4237-B2C3-DA57C1876D7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B0AF38A-7CF6-4EA8-8C77-301E10CFC97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7865DBA-343A-47B7-8DA6-1B2C6B1C6756}"/>
              </a:ext>
            </a:extLst>
          </p:cNvPr>
          <p:cNvSpPr>
            <a:spLocks noGrp="1"/>
          </p:cNvSpPr>
          <p:nvPr>
            <p:ph type="dt" sz="half" idx="10"/>
          </p:nvPr>
        </p:nvSpPr>
        <p:spPr/>
        <p:txBody>
          <a:bodyPr/>
          <a:lstStyle/>
          <a:p>
            <a:r>
              <a:rPr lang="de-DE"/>
              <a:t>www.ml-consulting.koeln                                                                                                                                                                  © ML Consulting 23   •   Konzepte Übungen Test SP Musterperson</a:t>
            </a:r>
          </a:p>
        </p:txBody>
      </p:sp>
      <p:sp>
        <p:nvSpPr>
          <p:cNvPr id="6" name="Fußzeilenplatzhalter 5">
            <a:extLst>
              <a:ext uri="{FF2B5EF4-FFF2-40B4-BE49-F238E27FC236}">
                <a16:creationId xmlns:a16="http://schemas.microsoft.com/office/drawing/2014/main" id="{4EB382F3-DB66-4B66-B946-72EF7591B78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B3CFF78-2F23-44D4-B152-7B2F40921C95}"/>
              </a:ext>
            </a:extLst>
          </p:cNvPr>
          <p:cNvSpPr>
            <a:spLocks noGrp="1"/>
          </p:cNvSpPr>
          <p:nvPr>
            <p:ph type="sldNum" sz="quarter" idx="12"/>
          </p:nvPr>
        </p:nvSpPr>
        <p:spPr/>
        <p:txBody>
          <a:bodyPr/>
          <a:lstStyle/>
          <a:p>
            <a:fld id="{4D0D754A-9A0F-47DA-BE4A-6AF043D7FE2B}" type="slidenum">
              <a:rPr lang="de-DE" smtClean="0"/>
              <a:t>‹Nr.›</a:t>
            </a:fld>
            <a:endParaRPr lang="de-DE"/>
          </a:p>
        </p:txBody>
      </p:sp>
    </p:spTree>
    <p:extLst>
      <p:ext uri="{BB962C8B-B14F-4D97-AF65-F5344CB8AC3E}">
        <p14:creationId xmlns:p14="http://schemas.microsoft.com/office/powerpoint/2010/main" val="39204995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5FEC02-0D27-4730-BA33-37487BFFA4A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8E86E32-0CB8-4C07-A5FA-2BFDFC7EB8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EE1BE16-A64D-4214-A05E-C437CB10AF77}"/>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4A6514E-7CEA-4B69-B6FF-B197DDF4A8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B8A718-2E40-4B88-B8FA-5D000D466C7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436AAA5-D4D4-44B4-99FC-9863D75F1548}"/>
              </a:ext>
            </a:extLst>
          </p:cNvPr>
          <p:cNvSpPr>
            <a:spLocks noGrp="1"/>
          </p:cNvSpPr>
          <p:nvPr>
            <p:ph type="dt" sz="half" idx="10"/>
          </p:nvPr>
        </p:nvSpPr>
        <p:spPr/>
        <p:txBody>
          <a:bodyPr/>
          <a:lstStyle/>
          <a:p>
            <a:r>
              <a:rPr lang="de-DE"/>
              <a:t>www.ml-consulting.koeln                                                                                                                                                                  © ML Consulting 23   •   Konzepte Übungen Test SP Musterperson</a:t>
            </a:r>
          </a:p>
        </p:txBody>
      </p:sp>
      <p:sp>
        <p:nvSpPr>
          <p:cNvPr id="8" name="Fußzeilenplatzhalter 7">
            <a:extLst>
              <a:ext uri="{FF2B5EF4-FFF2-40B4-BE49-F238E27FC236}">
                <a16:creationId xmlns:a16="http://schemas.microsoft.com/office/drawing/2014/main" id="{1C1DD474-4016-4C81-8342-CD702BEB435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A664C4FC-6F84-4D33-AB82-F9B51371373C}"/>
              </a:ext>
            </a:extLst>
          </p:cNvPr>
          <p:cNvSpPr>
            <a:spLocks noGrp="1"/>
          </p:cNvSpPr>
          <p:nvPr>
            <p:ph type="sldNum" sz="quarter" idx="12"/>
          </p:nvPr>
        </p:nvSpPr>
        <p:spPr/>
        <p:txBody>
          <a:bodyPr/>
          <a:lstStyle/>
          <a:p>
            <a:fld id="{4D0D754A-9A0F-47DA-BE4A-6AF043D7FE2B}" type="slidenum">
              <a:rPr lang="de-DE" smtClean="0"/>
              <a:t>‹Nr.›</a:t>
            </a:fld>
            <a:endParaRPr lang="de-DE"/>
          </a:p>
        </p:txBody>
      </p:sp>
    </p:spTree>
    <p:extLst>
      <p:ext uri="{BB962C8B-B14F-4D97-AF65-F5344CB8AC3E}">
        <p14:creationId xmlns:p14="http://schemas.microsoft.com/office/powerpoint/2010/main" val="3235531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4E7EC6-80CD-47FB-8EF9-9DF319C34291}"/>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DDCDEDC-C09F-420C-B0CB-140FC01C84DE}"/>
              </a:ext>
            </a:extLst>
          </p:cNvPr>
          <p:cNvSpPr>
            <a:spLocks noGrp="1"/>
          </p:cNvSpPr>
          <p:nvPr>
            <p:ph type="dt" sz="half" idx="10"/>
          </p:nvPr>
        </p:nvSpPr>
        <p:spPr/>
        <p:txBody>
          <a:bodyPr/>
          <a:lstStyle/>
          <a:p>
            <a:r>
              <a:rPr lang="de-DE"/>
              <a:t>www.ml-consulting.koeln                                                                                                                                                                  © ML Consulting 23   •   Konzepte Übungen Test SP Musterperson</a:t>
            </a:r>
          </a:p>
        </p:txBody>
      </p:sp>
      <p:sp>
        <p:nvSpPr>
          <p:cNvPr id="4" name="Fußzeilenplatzhalter 3">
            <a:extLst>
              <a:ext uri="{FF2B5EF4-FFF2-40B4-BE49-F238E27FC236}">
                <a16:creationId xmlns:a16="http://schemas.microsoft.com/office/drawing/2014/main" id="{390D6B16-DD15-40E3-8CC0-A87F60FE5D89}"/>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D3A4B2BD-3D84-4128-A389-EB788C1407D5}"/>
              </a:ext>
            </a:extLst>
          </p:cNvPr>
          <p:cNvSpPr>
            <a:spLocks noGrp="1"/>
          </p:cNvSpPr>
          <p:nvPr>
            <p:ph type="sldNum" sz="quarter" idx="12"/>
          </p:nvPr>
        </p:nvSpPr>
        <p:spPr/>
        <p:txBody>
          <a:bodyPr/>
          <a:lstStyle/>
          <a:p>
            <a:fld id="{4D0D754A-9A0F-47DA-BE4A-6AF043D7FE2B}" type="slidenum">
              <a:rPr lang="de-DE" smtClean="0"/>
              <a:t>‹Nr.›</a:t>
            </a:fld>
            <a:endParaRPr lang="de-DE"/>
          </a:p>
        </p:txBody>
      </p:sp>
    </p:spTree>
    <p:extLst>
      <p:ext uri="{BB962C8B-B14F-4D97-AF65-F5344CB8AC3E}">
        <p14:creationId xmlns:p14="http://schemas.microsoft.com/office/powerpoint/2010/main" val="22054968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7F614BB-8614-40A3-916D-8EAB95A183E2}"/>
              </a:ext>
            </a:extLst>
          </p:cNvPr>
          <p:cNvSpPr>
            <a:spLocks noGrp="1"/>
          </p:cNvSpPr>
          <p:nvPr>
            <p:ph type="dt" sz="half" idx="10"/>
          </p:nvPr>
        </p:nvSpPr>
        <p:spPr/>
        <p:txBody>
          <a:bodyPr/>
          <a:lstStyle/>
          <a:p>
            <a:r>
              <a:rPr lang="de-DE"/>
              <a:t>www.ml-consulting.koeln                                                                                                                                                                  © ML Consulting 23   •   Konzepte Übungen Test SP Musterperson</a:t>
            </a:r>
          </a:p>
        </p:txBody>
      </p:sp>
      <p:sp>
        <p:nvSpPr>
          <p:cNvPr id="3" name="Fußzeilenplatzhalter 2">
            <a:extLst>
              <a:ext uri="{FF2B5EF4-FFF2-40B4-BE49-F238E27FC236}">
                <a16:creationId xmlns:a16="http://schemas.microsoft.com/office/drawing/2014/main" id="{42D255CB-06D1-4828-BFC9-8AB72E25CE8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35C99AEF-3D86-4FA9-8602-2174812C337D}"/>
              </a:ext>
            </a:extLst>
          </p:cNvPr>
          <p:cNvSpPr>
            <a:spLocks noGrp="1"/>
          </p:cNvSpPr>
          <p:nvPr>
            <p:ph type="sldNum" sz="quarter" idx="12"/>
          </p:nvPr>
        </p:nvSpPr>
        <p:spPr/>
        <p:txBody>
          <a:bodyPr/>
          <a:lstStyle/>
          <a:p>
            <a:fld id="{4D0D754A-9A0F-47DA-BE4A-6AF043D7FE2B}" type="slidenum">
              <a:rPr lang="de-DE" smtClean="0"/>
              <a:t>‹Nr.›</a:t>
            </a:fld>
            <a:endParaRPr lang="de-DE"/>
          </a:p>
        </p:txBody>
      </p:sp>
    </p:spTree>
    <p:extLst>
      <p:ext uri="{BB962C8B-B14F-4D97-AF65-F5344CB8AC3E}">
        <p14:creationId xmlns:p14="http://schemas.microsoft.com/office/powerpoint/2010/main" val="29060964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CEA2C7-711A-4005-B3F9-2C01570A775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C5B5910-07BC-49E3-AEDE-38A490608E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C939FAE-5C31-4072-9E13-952B15B407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4B609D6-E5BD-439D-AEB7-11B494D90D35}"/>
              </a:ext>
            </a:extLst>
          </p:cNvPr>
          <p:cNvSpPr>
            <a:spLocks noGrp="1"/>
          </p:cNvSpPr>
          <p:nvPr>
            <p:ph type="dt" sz="half" idx="10"/>
          </p:nvPr>
        </p:nvSpPr>
        <p:spPr/>
        <p:txBody>
          <a:bodyPr/>
          <a:lstStyle/>
          <a:p>
            <a:r>
              <a:rPr lang="de-DE"/>
              <a:t>www.ml-consulting.koeln                                                                                                                                                                  © ML Consulting 23   •   Konzepte Übungen Test SP Musterperson</a:t>
            </a:r>
          </a:p>
        </p:txBody>
      </p:sp>
      <p:sp>
        <p:nvSpPr>
          <p:cNvPr id="6" name="Fußzeilenplatzhalter 5">
            <a:extLst>
              <a:ext uri="{FF2B5EF4-FFF2-40B4-BE49-F238E27FC236}">
                <a16:creationId xmlns:a16="http://schemas.microsoft.com/office/drawing/2014/main" id="{D7106360-65F1-412E-8C89-69BABD483D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2806D6B-D180-43B9-A961-F1BF9C9677DF}"/>
              </a:ext>
            </a:extLst>
          </p:cNvPr>
          <p:cNvSpPr>
            <a:spLocks noGrp="1"/>
          </p:cNvSpPr>
          <p:nvPr>
            <p:ph type="sldNum" sz="quarter" idx="12"/>
          </p:nvPr>
        </p:nvSpPr>
        <p:spPr/>
        <p:txBody>
          <a:bodyPr/>
          <a:lstStyle/>
          <a:p>
            <a:fld id="{4D0D754A-9A0F-47DA-BE4A-6AF043D7FE2B}" type="slidenum">
              <a:rPr lang="de-DE" smtClean="0"/>
              <a:t>‹Nr.›</a:t>
            </a:fld>
            <a:endParaRPr lang="de-DE"/>
          </a:p>
        </p:txBody>
      </p:sp>
    </p:spTree>
    <p:extLst>
      <p:ext uri="{BB962C8B-B14F-4D97-AF65-F5344CB8AC3E}">
        <p14:creationId xmlns:p14="http://schemas.microsoft.com/office/powerpoint/2010/main" val="3704537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472EEA-BE1C-408F-A95F-68E479E7838D}"/>
              </a:ext>
            </a:extLst>
          </p:cNvPr>
          <p:cNvSpPr>
            <a:spLocks noGrp="1"/>
          </p:cNvSpPr>
          <p:nvPr>
            <p:ph type="ctrTitle"/>
          </p:nvPr>
        </p:nvSpPr>
        <p:spPr>
          <a:xfrm>
            <a:off x="1524000" y="1122363"/>
            <a:ext cx="9144000" cy="2387600"/>
          </a:xfrm>
        </p:spPr>
        <p:txBody>
          <a:bodyPr anchor="b">
            <a:normAutofit/>
          </a:bodyPr>
          <a:lstStyle>
            <a:lvl1pPr algn="ctr">
              <a:defRPr sz="3600"/>
            </a:lvl1pPr>
          </a:lstStyle>
          <a:p>
            <a:r>
              <a:rPr lang="de-DE" dirty="0"/>
              <a:t>Mastertitelformat bearbeiten</a:t>
            </a:r>
          </a:p>
        </p:txBody>
      </p:sp>
      <p:sp>
        <p:nvSpPr>
          <p:cNvPr id="3" name="Untertitel 2">
            <a:extLst>
              <a:ext uri="{FF2B5EF4-FFF2-40B4-BE49-F238E27FC236}">
                <a16:creationId xmlns:a16="http://schemas.microsoft.com/office/drawing/2014/main" id="{CAE561EC-5452-4562-B572-39D4357AF0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4" name="Datumsplatzhalter 3">
            <a:extLst>
              <a:ext uri="{FF2B5EF4-FFF2-40B4-BE49-F238E27FC236}">
                <a16:creationId xmlns:a16="http://schemas.microsoft.com/office/drawing/2014/main" id="{591FD3AC-45DE-4C3F-A35F-7A046B1D1C35}"/>
              </a:ext>
            </a:extLst>
          </p:cNvPr>
          <p:cNvSpPr>
            <a:spLocks noGrp="1"/>
          </p:cNvSpPr>
          <p:nvPr>
            <p:ph type="dt" sz="half" idx="10"/>
          </p:nvPr>
        </p:nvSpPr>
        <p:spPr>
          <a:xfrm>
            <a:off x="840770" y="6558849"/>
            <a:ext cx="11351229" cy="365125"/>
          </a:xfrm>
        </p:spPr>
        <p:txBody>
          <a:bodyPr/>
          <a:lstStyle/>
          <a:p>
            <a:r>
              <a:rPr lang="de-DE"/>
              <a:t>www.ml-consulting.koeln                                                                                                                                                                  © ML Consulting 23   •   Konzepte Übungen Test SP Musterperson</a:t>
            </a:r>
            <a:endParaRPr lang="de-DE" dirty="0"/>
          </a:p>
        </p:txBody>
      </p:sp>
    </p:spTree>
    <p:extLst>
      <p:ext uri="{BB962C8B-B14F-4D97-AF65-F5344CB8AC3E}">
        <p14:creationId xmlns:p14="http://schemas.microsoft.com/office/powerpoint/2010/main" val="4181941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3CDB7C-D59C-469E-B8F3-493C03C1D5C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CB4AA891-CC93-4CB0-BBD5-1A0682B883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B1F1E4D-A77E-4A22-A44A-DE5C00FAB2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429CBDA-CDFD-4DD5-896E-1DC24E54D0C8}"/>
              </a:ext>
            </a:extLst>
          </p:cNvPr>
          <p:cNvSpPr>
            <a:spLocks noGrp="1"/>
          </p:cNvSpPr>
          <p:nvPr>
            <p:ph type="dt" sz="half" idx="10"/>
          </p:nvPr>
        </p:nvSpPr>
        <p:spPr/>
        <p:txBody>
          <a:bodyPr/>
          <a:lstStyle/>
          <a:p>
            <a:r>
              <a:rPr lang="de-DE"/>
              <a:t>www.ml-consulting.koeln                                                                                                                                                                  © ML Consulting 23   •   Konzepte Übungen Test SP Musterperson</a:t>
            </a:r>
          </a:p>
        </p:txBody>
      </p:sp>
      <p:sp>
        <p:nvSpPr>
          <p:cNvPr id="6" name="Fußzeilenplatzhalter 5">
            <a:extLst>
              <a:ext uri="{FF2B5EF4-FFF2-40B4-BE49-F238E27FC236}">
                <a16:creationId xmlns:a16="http://schemas.microsoft.com/office/drawing/2014/main" id="{8A3F015C-6DA4-42A9-B5BB-F71AC72FB22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853261D-4313-4B7B-B688-55100572CDA4}"/>
              </a:ext>
            </a:extLst>
          </p:cNvPr>
          <p:cNvSpPr>
            <a:spLocks noGrp="1"/>
          </p:cNvSpPr>
          <p:nvPr>
            <p:ph type="sldNum" sz="quarter" idx="12"/>
          </p:nvPr>
        </p:nvSpPr>
        <p:spPr/>
        <p:txBody>
          <a:bodyPr/>
          <a:lstStyle/>
          <a:p>
            <a:fld id="{4D0D754A-9A0F-47DA-BE4A-6AF043D7FE2B}" type="slidenum">
              <a:rPr lang="de-DE" smtClean="0"/>
              <a:t>‹Nr.›</a:t>
            </a:fld>
            <a:endParaRPr lang="de-DE"/>
          </a:p>
        </p:txBody>
      </p:sp>
    </p:spTree>
    <p:extLst>
      <p:ext uri="{BB962C8B-B14F-4D97-AF65-F5344CB8AC3E}">
        <p14:creationId xmlns:p14="http://schemas.microsoft.com/office/powerpoint/2010/main" val="16932151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739E90-8E34-4D46-AFE1-3E4428EDF24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03C125E-EA3E-4892-B6BC-6CF6CD80FB2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59B51E1-9A76-41B4-8825-CB121B29EC8D}"/>
              </a:ext>
            </a:extLst>
          </p:cNvPr>
          <p:cNvSpPr>
            <a:spLocks noGrp="1"/>
          </p:cNvSpPr>
          <p:nvPr>
            <p:ph type="dt" sz="half" idx="10"/>
          </p:nvPr>
        </p:nvSpPr>
        <p:spPr/>
        <p:txBody>
          <a:bodyPr/>
          <a:lstStyle/>
          <a:p>
            <a:r>
              <a:rPr lang="de-DE"/>
              <a:t>www.ml-consulting.koeln                                                                                                                                                                  © ML Consulting 23   •   Konzepte Übungen Test SP Musterperson</a:t>
            </a:r>
          </a:p>
        </p:txBody>
      </p:sp>
      <p:sp>
        <p:nvSpPr>
          <p:cNvPr id="5" name="Fußzeilenplatzhalter 4">
            <a:extLst>
              <a:ext uri="{FF2B5EF4-FFF2-40B4-BE49-F238E27FC236}">
                <a16:creationId xmlns:a16="http://schemas.microsoft.com/office/drawing/2014/main" id="{7DDE7A5D-57B2-4F2D-91CA-EA5DF53199D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3180D04-7DB5-4871-91C1-DEEACAF496C1}"/>
              </a:ext>
            </a:extLst>
          </p:cNvPr>
          <p:cNvSpPr>
            <a:spLocks noGrp="1"/>
          </p:cNvSpPr>
          <p:nvPr>
            <p:ph type="sldNum" sz="quarter" idx="12"/>
          </p:nvPr>
        </p:nvSpPr>
        <p:spPr/>
        <p:txBody>
          <a:bodyPr/>
          <a:lstStyle/>
          <a:p>
            <a:fld id="{4D0D754A-9A0F-47DA-BE4A-6AF043D7FE2B}" type="slidenum">
              <a:rPr lang="de-DE" smtClean="0"/>
              <a:t>‹Nr.›</a:t>
            </a:fld>
            <a:endParaRPr lang="de-DE"/>
          </a:p>
        </p:txBody>
      </p:sp>
    </p:spTree>
    <p:extLst>
      <p:ext uri="{BB962C8B-B14F-4D97-AF65-F5344CB8AC3E}">
        <p14:creationId xmlns:p14="http://schemas.microsoft.com/office/powerpoint/2010/main" val="28188070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4A94BD8-92A9-4AAF-A9DE-3F5C78C5D5B4}"/>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0D07545-F5D6-4722-8B6A-79823F268C7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A2D4022-217A-498C-9B4D-0CEB84AC4BA3}"/>
              </a:ext>
            </a:extLst>
          </p:cNvPr>
          <p:cNvSpPr>
            <a:spLocks noGrp="1"/>
          </p:cNvSpPr>
          <p:nvPr>
            <p:ph type="dt" sz="half" idx="10"/>
          </p:nvPr>
        </p:nvSpPr>
        <p:spPr/>
        <p:txBody>
          <a:bodyPr/>
          <a:lstStyle/>
          <a:p>
            <a:r>
              <a:rPr lang="de-DE"/>
              <a:t>www.ml-consulting.koeln                                                                                                                                                                  © ML Consulting 23   •   Konzepte Übungen Test SP Musterperson</a:t>
            </a:r>
          </a:p>
        </p:txBody>
      </p:sp>
      <p:sp>
        <p:nvSpPr>
          <p:cNvPr id="5" name="Fußzeilenplatzhalter 4">
            <a:extLst>
              <a:ext uri="{FF2B5EF4-FFF2-40B4-BE49-F238E27FC236}">
                <a16:creationId xmlns:a16="http://schemas.microsoft.com/office/drawing/2014/main" id="{F9E2E1B0-6347-4125-8C81-DEFB47420EB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14138AF-261A-4117-97FF-0F6F4F3B3631}"/>
              </a:ext>
            </a:extLst>
          </p:cNvPr>
          <p:cNvSpPr>
            <a:spLocks noGrp="1"/>
          </p:cNvSpPr>
          <p:nvPr>
            <p:ph type="sldNum" sz="quarter" idx="12"/>
          </p:nvPr>
        </p:nvSpPr>
        <p:spPr/>
        <p:txBody>
          <a:bodyPr/>
          <a:lstStyle/>
          <a:p>
            <a:fld id="{4D0D754A-9A0F-47DA-BE4A-6AF043D7FE2B}" type="slidenum">
              <a:rPr lang="de-DE" smtClean="0"/>
              <a:t>‹Nr.›</a:t>
            </a:fld>
            <a:endParaRPr lang="de-DE"/>
          </a:p>
        </p:txBody>
      </p:sp>
    </p:spTree>
    <p:extLst>
      <p:ext uri="{BB962C8B-B14F-4D97-AF65-F5344CB8AC3E}">
        <p14:creationId xmlns:p14="http://schemas.microsoft.com/office/powerpoint/2010/main" val="2279300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472EEA-BE1C-408F-A95F-68E479E7838D}"/>
              </a:ext>
            </a:extLst>
          </p:cNvPr>
          <p:cNvSpPr>
            <a:spLocks noGrp="1"/>
          </p:cNvSpPr>
          <p:nvPr>
            <p:ph type="ctrTitle"/>
          </p:nvPr>
        </p:nvSpPr>
        <p:spPr>
          <a:xfrm>
            <a:off x="1524000" y="1122363"/>
            <a:ext cx="9144000" cy="2387600"/>
          </a:xfrm>
        </p:spPr>
        <p:txBody>
          <a:bodyPr anchor="b">
            <a:normAutofit/>
          </a:bodyPr>
          <a:lstStyle>
            <a:lvl1pPr algn="ctr">
              <a:defRPr sz="3600"/>
            </a:lvl1pPr>
          </a:lstStyle>
          <a:p>
            <a:r>
              <a:rPr lang="de-DE" dirty="0"/>
              <a:t>Mastertitelformat bearbeiten</a:t>
            </a:r>
          </a:p>
        </p:txBody>
      </p:sp>
      <p:sp>
        <p:nvSpPr>
          <p:cNvPr id="3" name="Untertitel 2">
            <a:extLst>
              <a:ext uri="{FF2B5EF4-FFF2-40B4-BE49-F238E27FC236}">
                <a16:creationId xmlns:a16="http://schemas.microsoft.com/office/drawing/2014/main" id="{CAE561EC-5452-4562-B572-39D4357AF0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4" name="Datumsplatzhalter 3">
            <a:extLst>
              <a:ext uri="{FF2B5EF4-FFF2-40B4-BE49-F238E27FC236}">
                <a16:creationId xmlns:a16="http://schemas.microsoft.com/office/drawing/2014/main" id="{591FD3AC-45DE-4C3F-A35F-7A046B1D1C35}"/>
              </a:ext>
            </a:extLst>
          </p:cNvPr>
          <p:cNvSpPr>
            <a:spLocks noGrp="1"/>
          </p:cNvSpPr>
          <p:nvPr>
            <p:ph type="dt" sz="half" idx="10"/>
          </p:nvPr>
        </p:nvSpPr>
        <p:spPr>
          <a:xfrm>
            <a:off x="840770" y="6558849"/>
            <a:ext cx="11351229" cy="365125"/>
          </a:xfrm>
        </p:spPr>
        <p:txBody>
          <a:bodyPr/>
          <a:lstStyle/>
          <a:p>
            <a:r>
              <a:rPr lang="de-DE"/>
              <a:t>www.ml-consulting.koeln                                                                                                                                                                  © ML Consulting 23   •   Konzepte Übungen Test SP Musterperson</a:t>
            </a:r>
            <a:endParaRPr lang="de-DE" dirty="0"/>
          </a:p>
        </p:txBody>
      </p:sp>
    </p:spTree>
    <p:extLst>
      <p:ext uri="{BB962C8B-B14F-4D97-AF65-F5344CB8AC3E}">
        <p14:creationId xmlns:p14="http://schemas.microsoft.com/office/powerpoint/2010/main" val="833289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4CFAFD-AEFE-48FF-945A-1E9C41CB8902}"/>
              </a:ext>
            </a:extLst>
          </p:cNvPr>
          <p:cNvSpPr>
            <a:spLocks noGrp="1"/>
          </p:cNvSpPr>
          <p:nvPr>
            <p:ph type="title"/>
          </p:nvPr>
        </p:nvSpPr>
        <p:spPr/>
        <p:txBody>
          <a:bodyPr/>
          <a:lstStyle/>
          <a:p>
            <a:r>
              <a:rPr lang="de-DE" dirty="0"/>
              <a:t>Mastertitelformat bearbeiten</a:t>
            </a:r>
          </a:p>
        </p:txBody>
      </p:sp>
      <p:sp>
        <p:nvSpPr>
          <p:cNvPr id="3" name="Inhaltsplatzhalter 2">
            <a:extLst>
              <a:ext uri="{FF2B5EF4-FFF2-40B4-BE49-F238E27FC236}">
                <a16:creationId xmlns:a16="http://schemas.microsoft.com/office/drawing/2014/main" id="{FAFBF1D9-A727-462D-AE4F-9C8FDBA899B3}"/>
              </a:ext>
            </a:extLst>
          </p:cNvPr>
          <p:cNvSpPr>
            <a:spLocks noGrp="1"/>
          </p:cNvSpPr>
          <p:nvPr>
            <p:ph idx="1"/>
          </p:nvPr>
        </p:nvSpPr>
        <p:spPr/>
        <p:txBody>
          <a:bodyPr/>
          <a:lstStyle>
            <a:lvl4pPr>
              <a:defRPr sz="1600">
                <a:solidFill>
                  <a:schemeClr val="tx1">
                    <a:lumMod val="65000"/>
                    <a:lumOff val="35000"/>
                  </a:schemeClr>
                </a:solidFill>
                <a:latin typeface="Arial Nova" panose="020B0504020202020204" pitchFamily="34" charset="0"/>
              </a:defRPr>
            </a:lvl4pPr>
            <a:lvl5pPr>
              <a:defRPr sz="1600">
                <a:solidFill>
                  <a:schemeClr val="tx1">
                    <a:lumMod val="65000"/>
                    <a:lumOff val="35000"/>
                  </a:schemeClr>
                </a:solidFill>
                <a:latin typeface="Arial Nova" panose="020B0504020202020204" pitchFamily="34" charset="0"/>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242B9061-F1EE-4E91-B4EB-EEFCDA1C48DC}"/>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Tree>
    <p:extLst>
      <p:ext uri="{BB962C8B-B14F-4D97-AF65-F5344CB8AC3E}">
        <p14:creationId xmlns:p14="http://schemas.microsoft.com/office/powerpoint/2010/main" val="2643869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B0AFDD-01F1-44C1-BD1B-E283BB2EF37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B224120B-E00D-47A6-AF51-FD41396DA3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E06574D-FF32-4C99-B6D8-989217A4A3F6}"/>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25988060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44D5FB-2749-4659-9376-C0C7BBCA844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4DE8FCD-AE03-4078-87A8-0985D58907F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0FE02E4-799D-47BD-9E9C-8AC3A7A2C21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054263A-4A93-4853-A634-482EE36C8C67}"/>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31164187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798A49-F32D-4773-A3EC-4EE6D09B3D4E}"/>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802639E-7FD3-4867-8387-2A729FD536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B230900-2728-42E2-9AA1-DF46051941D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8E58D87-BEE3-4E9D-B3FB-A423DDF1EE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E3C0358-B6E3-4850-9E39-51BCEF8D957A}"/>
              </a:ext>
            </a:extLst>
          </p:cNvPr>
          <p:cNvSpPr>
            <a:spLocks noGrp="1"/>
          </p:cNvSpPr>
          <p:nvPr>
            <p:ph sz="quarter" idx="4"/>
          </p:nvPr>
        </p:nvSpPr>
        <p:spPr>
          <a:xfrm>
            <a:off x="6172200" y="2505075"/>
            <a:ext cx="5183188" cy="368458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Datumsplatzhalter 6">
            <a:extLst>
              <a:ext uri="{FF2B5EF4-FFF2-40B4-BE49-F238E27FC236}">
                <a16:creationId xmlns:a16="http://schemas.microsoft.com/office/drawing/2014/main" id="{04385DB6-242A-45A2-B479-AE07800EF4B9}"/>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36201695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B5E4D5-F606-48A6-BC1A-F05F58E2577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DB287808-9C38-4B88-9E20-EB3C072A95C0}"/>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30002442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32BE4E-D05E-4454-9C38-E80DF76E8E4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E8E91E3-4395-4AE9-BB5D-826A5A6A80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8C849A8-CC74-4CD9-B5F4-4DEB72F37D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BD6F91F-162E-4EFC-94A3-15E6C7442ACD}"/>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449677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4CFAFD-AEFE-48FF-945A-1E9C41CB8902}"/>
              </a:ext>
            </a:extLst>
          </p:cNvPr>
          <p:cNvSpPr>
            <a:spLocks noGrp="1"/>
          </p:cNvSpPr>
          <p:nvPr>
            <p:ph type="title"/>
          </p:nvPr>
        </p:nvSpPr>
        <p:spPr/>
        <p:txBody>
          <a:bodyPr/>
          <a:lstStyle/>
          <a:p>
            <a:r>
              <a:rPr lang="de-DE" dirty="0"/>
              <a:t>Mastertitelformat bearbeiten</a:t>
            </a:r>
          </a:p>
        </p:txBody>
      </p:sp>
      <p:sp>
        <p:nvSpPr>
          <p:cNvPr id="3" name="Inhaltsplatzhalter 2">
            <a:extLst>
              <a:ext uri="{FF2B5EF4-FFF2-40B4-BE49-F238E27FC236}">
                <a16:creationId xmlns:a16="http://schemas.microsoft.com/office/drawing/2014/main" id="{FAFBF1D9-A727-462D-AE4F-9C8FDBA899B3}"/>
              </a:ext>
            </a:extLst>
          </p:cNvPr>
          <p:cNvSpPr>
            <a:spLocks noGrp="1"/>
          </p:cNvSpPr>
          <p:nvPr>
            <p:ph idx="1"/>
          </p:nvPr>
        </p:nvSpPr>
        <p:spPr/>
        <p:txBody>
          <a:bodyPr/>
          <a:lstStyle>
            <a:lvl4pPr>
              <a:defRPr sz="1600">
                <a:solidFill>
                  <a:schemeClr val="tx1">
                    <a:lumMod val="65000"/>
                    <a:lumOff val="35000"/>
                  </a:schemeClr>
                </a:solidFill>
                <a:latin typeface="Arial Nova" panose="020B0504020202020204" pitchFamily="34" charset="0"/>
              </a:defRPr>
            </a:lvl4pPr>
            <a:lvl5pPr>
              <a:defRPr sz="1600">
                <a:solidFill>
                  <a:schemeClr val="tx1">
                    <a:lumMod val="65000"/>
                    <a:lumOff val="35000"/>
                  </a:schemeClr>
                </a:solidFill>
                <a:latin typeface="Arial Nova" panose="020B0504020202020204" pitchFamily="34" charset="0"/>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242B9061-F1EE-4E91-B4EB-EEFCDA1C48DC}"/>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Tree>
    <p:extLst>
      <p:ext uri="{BB962C8B-B14F-4D97-AF65-F5344CB8AC3E}">
        <p14:creationId xmlns:p14="http://schemas.microsoft.com/office/powerpoint/2010/main" val="34076675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8762D3-431D-4FF2-B8C0-6861FCABDD5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688EB73-3859-426D-AA32-0D53D3E4FF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B94F2EB1-2690-473A-86C4-A3093B818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4EDC7B5-0498-4ED6-B4DA-3E34B318816F}"/>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23298406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F029FD-4438-4921-AC74-06B79386345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F132368-0485-4B51-817C-6354197856C0}"/>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75976D8-92CF-4ADC-96E9-8420994EF492}"/>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6806154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95FA87C-17D8-4232-A1CD-605A59E8A98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AD12A60-7D89-49FD-9841-DB533A3D72BB}"/>
              </a:ext>
            </a:extLst>
          </p:cNvPr>
          <p:cNvSpPr>
            <a:spLocks noGrp="1"/>
          </p:cNvSpPr>
          <p:nvPr>
            <p:ph type="body" orient="vert" idx="1"/>
          </p:nvPr>
        </p:nvSpPr>
        <p:spPr>
          <a:xfrm>
            <a:off x="838200" y="365125"/>
            <a:ext cx="7734300" cy="5811838"/>
          </a:xfrm>
        </p:spPr>
        <p:txBody>
          <a:bodyPr vert="eaVert"/>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D1C5EACD-0721-46B9-B34A-A2391319271B}"/>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14604115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0C720-DC06-44A6-B955-45FA41962B54}"/>
              </a:ext>
            </a:extLst>
          </p:cNvPr>
          <p:cNvSpPr>
            <a:spLocks noGrp="1"/>
          </p:cNvSpPr>
          <p:nvPr>
            <p:ph type="ctrTitle"/>
          </p:nvPr>
        </p:nvSpPr>
        <p:spPr>
          <a:xfrm>
            <a:off x="1524000" y="1122363"/>
            <a:ext cx="9144000" cy="2387600"/>
          </a:xfrm>
        </p:spPr>
        <p:txBody>
          <a:bodyPr anchor="b">
            <a:normAutofit/>
          </a:bodyPr>
          <a:lstStyle>
            <a:lvl1pPr algn="ctr">
              <a:defRPr sz="3600"/>
            </a:lvl1pPr>
          </a:lstStyle>
          <a:p>
            <a:r>
              <a:rPr lang="de-DE" dirty="0"/>
              <a:t>Mastertitelformat bearbeiten</a:t>
            </a:r>
          </a:p>
        </p:txBody>
      </p:sp>
      <p:sp>
        <p:nvSpPr>
          <p:cNvPr id="3" name="Untertitel 2">
            <a:extLst>
              <a:ext uri="{FF2B5EF4-FFF2-40B4-BE49-F238E27FC236}">
                <a16:creationId xmlns:a16="http://schemas.microsoft.com/office/drawing/2014/main" id="{4A66D589-8410-42DD-968F-4774AF4730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4" name="Datumsplatzhalter 3">
            <a:extLst>
              <a:ext uri="{FF2B5EF4-FFF2-40B4-BE49-F238E27FC236}">
                <a16:creationId xmlns:a16="http://schemas.microsoft.com/office/drawing/2014/main" id="{53112190-3537-4998-9BBC-A5281F3EF604}"/>
              </a:ext>
            </a:extLst>
          </p:cNvPr>
          <p:cNvSpPr>
            <a:spLocks noGrp="1"/>
          </p:cNvSpPr>
          <p:nvPr>
            <p:ph type="dt" sz="half" idx="10"/>
          </p:nvPr>
        </p:nvSpPr>
        <p:spPr/>
        <p:txBody>
          <a:bodyPr/>
          <a:lstStyle/>
          <a:p>
            <a:r>
              <a:rPr lang="de-DE"/>
              <a:t>www.ml-consulting.koeln                                                                                                                                                                  © ML Consulting 23   •   Konzepte Übungen Test SP Musterperson</a:t>
            </a:r>
          </a:p>
        </p:txBody>
      </p:sp>
      <p:sp>
        <p:nvSpPr>
          <p:cNvPr id="5" name="Fußzeilenplatzhalter 4">
            <a:extLst>
              <a:ext uri="{FF2B5EF4-FFF2-40B4-BE49-F238E27FC236}">
                <a16:creationId xmlns:a16="http://schemas.microsoft.com/office/drawing/2014/main" id="{B4950D1A-9726-46E5-8C88-9B83E02800B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E30741E-0550-4B25-ADBA-61A175199371}"/>
              </a:ext>
            </a:extLst>
          </p:cNvPr>
          <p:cNvSpPr>
            <a:spLocks noGrp="1"/>
          </p:cNvSpPr>
          <p:nvPr>
            <p:ph type="sldNum" sz="quarter" idx="12"/>
          </p:nvPr>
        </p:nvSpPr>
        <p:spPr/>
        <p:txBody>
          <a:bodyPr/>
          <a:lstStyle/>
          <a:p>
            <a:fld id="{19C9F8D2-5BD9-4669-9F73-3AADD221E14D}" type="slidenum">
              <a:rPr lang="de-DE" smtClean="0"/>
              <a:t>‹Nr.›</a:t>
            </a:fld>
            <a:endParaRPr lang="de-DE"/>
          </a:p>
        </p:txBody>
      </p:sp>
    </p:spTree>
    <p:extLst>
      <p:ext uri="{BB962C8B-B14F-4D97-AF65-F5344CB8AC3E}">
        <p14:creationId xmlns:p14="http://schemas.microsoft.com/office/powerpoint/2010/main" val="34237009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E0F0FF-C8A8-4200-81D2-303ADFBB966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485869C-7F7E-47F0-8B6F-AC89FA41F72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36D6A45-7A49-479D-ABA9-8A85FA980598}"/>
              </a:ext>
            </a:extLst>
          </p:cNvPr>
          <p:cNvSpPr>
            <a:spLocks noGrp="1"/>
          </p:cNvSpPr>
          <p:nvPr>
            <p:ph type="dt" sz="half" idx="10"/>
          </p:nvPr>
        </p:nvSpPr>
        <p:spPr/>
        <p:txBody>
          <a:bodyPr/>
          <a:lstStyle/>
          <a:p>
            <a:r>
              <a:rPr lang="de-DE"/>
              <a:t>www.ml-consulting.koeln                                                                                                                                                                  © ML Consulting 23   •   Konzepte Übungen Test SP Musterperson</a:t>
            </a:r>
          </a:p>
        </p:txBody>
      </p:sp>
      <p:sp>
        <p:nvSpPr>
          <p:cNvPr id="5" name="Fußzeilenplatzhalter 4">
            <a:extLst>
              <a:ext uri="{FF2B5EF4-FFF2-40B4-BE49-F238E27FC236}">
                <a16:creationId xmlns:a16="http://schemas.microsoft.com/office/drawing/2014/main" id="{03EC38E4-AFC6-4975-A7E4-5440BEFDF37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C868CFA-C3D4-4E11-A871-FCEA8EA29B69}"/>
              </a:ext>
            </a:extLst>
          </p:cNvPr>
          <p:cNvSpPr>
            <a:spLocks noGrp="1"/>
          </p:cNvSpPr>
          <p:nvPr>
            <p:ph type="sldNum" sz="quarter" idx="12"/>
          </p:nvPr>
        </p:nvSpPr>
        <p:spPr/>
        <p:txBody>
          <a:bodyPr/>
          <a:lstStyle/>
          <a:p>
            <a:fld id="{19C9F8D2-5BD9-4669-9F73-3AADD221E14D}" type="slidenum">
              <a:rPr lang="de-DE" smtClean="0"/>
              <a:t>‹Nr.›</a:t>
            </a:fld>
            <a:endParaRPr lang="de-DE"/>
          </a:p>
        </p:txBody>
      </p:sp>
    </p:spTree>
    <p:extLst>
      <p:ext uri="{BB962C8B-B14F-4D97-AF65-F5344CB8AC3E}">
        <p14:creationId xmlns:p14="http://schemas.microsoft.com/office/powerpoint/2010/main" val="38916488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9EF268-17D9-4024-BA09-B97301F404D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E93AF6-957E-4B5C-B652-4777923E9E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F928227-6891-4D54-9B34-0FD7C7656BDE}"/>
              </a:ext>
            </a:extLst>
          </p:cNvPr>
          <p:cNvSpPr>
            <a:spLocks noGrp="1"/>
          </p:cNvSpPr>
          <p:nvPr>
            <p:ph type="dt" sz="half" idx="10"/>
          </p:nvPr>
        </p:nvSpPr>
        <p:spPr/>
        <p:txBody>
          <a:bodyPr/>
          <a:lstStyle/>
          <a:p>
            <a:r>
              <a:rPr lang="de-DE"/>
              <a:t>www.ml-consulting.koeln                                                                                                                                                                  © ML Consulting 23   •   Konzepte Übungen Test SP Musterperson</a:t>
            </a:r>
          </a:p>
        </p:txBody>
      </p:sp>
      <p:sp>
        <p:nvSpPr>
          <p:cNvPr id="5" name="Fußzeilenplatzhalter 4">
            <a:extLst>
              <a:ext uri="{FF2B5EF4-FFF2-40B4-BE49-F238E27FC236}">
                <a16:creationId xmlns:a16="http://schemas.microsoft.com/office/drawing/2014/main" id="{A6B441DC-EAF9-4897-9C11-C662D817AEB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1CAD054-E602-421B-973F-830FBC86BF53}"/>
              </a:ext>
            </a:extLst>
          </p:cNvPr>
          <p:cNvSpPr>
            <a:spLocks noGrp="1"/>
          </p:cNvSpPr>
          <p:nvPr>
            <p:ph type="sldNum" sz="quarter" idx="12"/>
          </p:nvPr>
        </p:nvSpPr>
        <p:spPr/>
        <p:txBody>
          <a:bodyPr/>
          <a:lstStyle/>
          <a:p>
            <a:fld id="{19C9F8D2-5BD9-4669-9F73-3AADD221E14D}" type="slidenum">
              <a:rPr lang="de-DE" smtClean="0"/>
              <a:t>‹Nr.›</a:t>
            </a:fld>
            <a:endParaRPr lang="de-DE"/>
          </a:p>
        </p:txBody>
      </p:sp>
    </p:spTree>
    <p:extLst>
      <p:ext uri="{BB962C8B-B14F-4D97-AF65-F5344CB8AC3E}">
        <p14:creationId xmlns:p14="http://schemas.microsoft.com/office/powerpoint/2010/main" val="8813323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C5D64E-8F58-440F-AEB2-1256CAA515B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8D1E932-7737-42BC-B953-260E36EF453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7CFF59C-FE2C-4238-AC69-823B759CF0B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A8DD5B1-457C-4DDE-A495-8C13CC32FBE7}"/>
              </a:ext>
            </a:extLst>
          </p:cNvPr>
          <p:cNvSpPr>
            <a:spLocks noGrp="1"/>
          </p:cNvSpPr>
          <p:nvPr>
            <p:ph type="dt" sz="half" idx="10"/>
          </p:nvPr>
        </p:nvSpPr>
        <p:spPr/>
        <p:txBody>
          <a:bodyPr/>
          <a:lstStyle/>
          <a:p>
            <a:r>
              <a:rPr lang="de-DE"/>
              <a:t>www.ml-consulting.koeln                                                                                                                                                                  © ML Consulting 23   •   Konzepte Übungen Test SP Musterperson</a:t>
            </a:r>
          </a:p>
        </p:txBody>
      </p:sp>
      <p:sp>
        <p:nvSpPr>
          <p:cNvPr id="6" name="Fußzeilenplatzhalter 5">
            <a:extLst>
              <a:ext uri="{FF2B5EF4-FFF2-40B4-BE49-F238E27FC236}">
                <a16:creationId xmlns:a16="http://schemas.microsoft.com/office/drawing/2014/main" id="{6DCFF4E2-2850-4139-89FF-2FFFACD1208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F2DACA8-66AF-4C23-B86D-E89D37229DD1}"/>
              </a:ext>
            </a:extLst>
          </p:cNvPr>
          <p:cNvSpPr>
            <a:spLocks noGrp="1"/>
          </p:cNvSpPr>
          <p:nvPr>
            <p:ph type="sldNum" sz="quarter" idx="12"/>
          </p:nvPr>
        </p:nvSpPr>
        <p:spPr/>
        <p:txBody>
          <a:bodyPr/>
          <a:lstStyle/>
          <a:p>
            <a:fld id="{19C9F8D2-5BD9-4669-9F73-3AADD221E14D}" type="slidenum">
              <a:rPr lang="de-DE" smtClean="0"/>
              <a:t>‹Nr.›</a:t>
            </a:fld>
            <a:endParaRPr lang="de-DE"/>
          </a:p>
        </p:txBody>
      </p:sp>
    </p:spTree>
    <p:extLst>
      <p:ext uri="{BB962C8B-B14F-4D97-AF65-F5344CB8AC3E}">
        <p14:creationId xmlns:p14="http://schemas.microsoft.com/office/powerpoint/2010/main" val="4368079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CE3DFC-786C-4D12-AE1B-EA9DAA5491F2}"/>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5607137-EC69-480C-81E1-05DE82BB6B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036BE17-7484-4E99-8B07-E9E91D35B2C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CDC80D18-CC3B-4807-9C61-1D7064B024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86143CD0-9823-4FD5-BFCA-669DC5C1754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3E88140-517C-4151-994F-C7D706231C66}"/>
              </a:ext>
            </a:extLst>
          </p:cNvPr>
          <p:cNvSpPr>
            <a:spLocks noGrp="1"/>
          </p:cNvSpPr>
          <p:nvPr>
            <p:ph type="dt" sz="half" idx="10"/>
          </p:nvPr>
        </p:nvSpPr>
        <p:spPr/>
        <p:txBody>
          <a:bodyPr/>
          <a:lstStyle/>
          <a:p>
            <a:r>
              <a:rPr lang="de-DE"/>
              <a:t>www.ml-consulting.koeln                                                                                                                                                                  © ML Consulting 23   •   Konzepte Übungen Test SP Musterperson</a:t>
            </a:r>
          </a:p>
        </p:txBody>
      </p:sp>
      <p:sp>
        <p:nvSpPr>
          <p:cNvPr id="8" name="Fußzeilenplatzhalter 7">
            <a:extLst>
              <a:ext uri="{FF2B5EF4-FFF2-40B4-BE49-F238E27FC236}">
                <a16:creationId xmlns:a16="http://schemas.microsoft.com/office/drawing/2014/main" id="{9699B982-8EA4-43F4-8E8B-0FAFEDC1CFC0}"/>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797EC842-6814-44E6-AC88-FC55F1738447}"/>
              </a:ext>
            </a:extLst>
          </p:cNvPr>
          <p:cNvSpPr>
            <a:spLocks noGrp="1"/>
          </p:cNvSpPr>
          <p:nvPr>
            <p:ph type="sldNum" sz="quarter" idx="12"/>
          </p:nvPr>
        </p:nvSpPr>
        <p:spPr/>
        <p:txBody>
          <a:bodyPr/>
          <a:lstStyle/>
          <a:p>
            <a:fld id="{19C9F8D2-5BD9-4669-9F73-3AADD221E14D}" type="slidenum">
              <a:rPr lang="de-DE" smtClean="0"/>
              <a:t>‹Nr.›</a:t>
            </a:fld>
            <a:endParaRPr lang="de-DE"/>
          </a:p>
        </p:txBody>
      </p:sp>
    </p:spTree>
    <p:extLst>
      <p:ext uri="{BB962C8B-B14F-4D97-AF65-F5344CB8AC3E}">
        <p14:creationId xmlns:p14="http://schemas.microsoft.com/office/powerpoint/2010/main" val="4496523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C28D40-1613-407E-9809-D0AED7C0690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6E39B20-2992-4744-8DAB-C07D9C8E7E5B}"/>
              </a:ext>
            </a:extLst>
          </p:cNvPr>
          <p:cNvSpPr>
            <a:spLocks noGrp="1"/>
          </p:cNvSpPr>
          <p:nvPr>
            <p:ph type="dt" sz="half" idx="10"/>
          </p:nvPr>
        </p:nvSpPr>
        <p:spPr/>
        <p:txBody>
          <a:bodyPr/>
          <a:lstStyle/>
          <a:p>
            <a:r>
              <a:rPr lang="de-DE"/>
              <a:t>www.ml-consulting.koeln                                                                                                                                                                  © ML Consulting 23   •   Konzepte Übungen Test SP Musterperson</a:t>
            </a:r>
          </a:p>
        </p:txBody>
      </p:sp>
      <p:sp>
        <p:nvSpPr>
          <p:cNvPr id="4" name="Fußzeilenplatzhalter 3">
            <a:extLst>
              <a:ext uri="{FF2B5EF4-FFF2-40B4-BE49-F238E27FC236}">
                <a16:creationId xmlns:a16="http://schemas.microsoft.com/office/drawing/2014/main" id="{6A335646-39E5-47CE-8BBF-2C0FA5E0E2E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C781F79E-320E-49FE-BE8E-DBFBBAAECDF0}"/>
              </a:ext>
            </a:extLst>
          </p:cNvPr>
          <p:cNvSpPr>
            <a:spLocks noGrp="1"/>
          </p:cNvSpPr>
          <p:nvPr>
            <p:ph type="sldNum" sz="quarter" idx="12"/>
          </p:nvPr>
        </p:nvSpPr>
        <p:spPr/>
        <p:txBody>
          <a:bodyPr/>
          <a:lstStyle/>
          <a:p>
            <a:fld id="{19C9F8D2-5BD9-4669-9F73-3AADD221E14D}" type="slidenum">
              <a:rPr lang="de-DE" smtClean="0"/>
              <a:t>‹Nr.›</a:t>
            </a:fld>
            <a:endParaRPr lang="de-DE"/>
          </a:p>
        </p:txBody>
      </p:sp>
    </p:spTree>
    <p:extLst>
      <p:ext uri="{BB962C8B-B14F-4D97-AF65-F5344CB8AC3E}">
        <p14:creationId xmlns:p14="http://schemas.microsoft.com/office/powerpoint/2010/main" val="260550131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674FCC68-9D34-43CA-A940-1DBFE3ED1707}"/>
              </a:ext>
            </a:extLst>
          </p:cNvPr>
          <p:cNvSpPr>
            <a:spLocks noGrp="1"/>
          </p:cNvSpPr>
          <p:nvPr>
            <p:ph type="dt" sz="half" idx="10"/>
          </p:nvPr>
        </p:nvSpPr>
        <p:spPr/>
        <p:txBody>
          <a:bodyPr/>
          <a:lstStyle/>
          <a:p>
            <a:r>
              <a:rPr lang="de-DE"/>
              <a:t>www.ml-consulting.koeln                                                                                                                                                                  © ML Consulting 23   •   Konzepte Übungen Test SP Musterperson</a:t>
            </a:r>
          </a:p>
        </p:txBody>
      </p:sp>
      <p:sp>
        <p:nvSpPr>
          <p:cNvPr id="3" name="Fußzeilenplatzhalter 2">
            <a:extLst>
              <a:ext uri="{FF2B5EF4-FFF2-40B4-BE49-F238E27FC236}">
                <a16:creationId xmlns:a16="http://schemas.microsoft.com/office/drawing/2014/main" id="{E023527D-9E63-4009-9B4C-34D5F9E07B2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319073DF-6FC1-4CFE-A831-FB98E06636B5}"/>
              </a:ext>
            </a:extLst>
          </p:cNvPr>
          <p:cNvSpPr>
            <a:spLocks noGrp="1"/>
          </p:cNvSpPr>
          <p:nvPr>
            <p:ph type="sldNum" sz="quarter" idx="12"/>
          </p:nvPr>
        </p:nvSpPr>
        <p:spPr/>
        <p:txBody>
          <a:bodyPr/>
          <a:lstStyle/>
          <a:p>
            <a:fld id="{19C9F8D2-5BD9-4669-9F73-3AADD221E14D}" type="slidenum">
              <a:rPr lang="de-DE" smtClean="0"/>
              <a:t>‹Nr.›</a:t>
            </a:fld>
            <a:endParaRPr lang="de-DE"/>
          </a:p>
        </p:txBody>
      </p:sp>
    </p:spTree>
    <p:extLst>
      <p:ext uri="{BB962C8B-B14F-4D97-AF65-F5344CB8AC3E}">
        <p14:creationId xmlns:p14="http://schemas.microsoft.com/office/powerpoint/2010/main" val="3909372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B0AFDD-01F1-44C1-BD1B-E283BB2EF37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B224120B-E00D-47A6-AF51-FD41396DA3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E06574D-FF32-4C99-B6D8-989217A4A3F6}"/>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115522995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BFDDF7-509A-46FA-AC27-774BA94FB4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67B2643-59F6-4121-A526-9B285227A0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9DC0117-5682-4A10-B669-0548B6447D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29334D9-F068-4FE4-94A4-CB47AF880019}"/>
              </a:ext>
            </a:extLst>
          </p:cNvPr>
          <p:cNvSpPr>
            <a:spLocks noGrp="1"/>
          </p:cNvSpPr>
          <p:nvPr>
            <p:ph type="dt" sz="half" idx="10"/>
          </p:nvPr>
        </p:nvSpPr>
        <p:spPr/>
        <p:txBody>
          <a:bodyPr/>
          <a:lstStyle/>
          <a:p>
            <a:r>
              <a:rPr lang="de-DE"/>
              <a:t>www.ml-consulting.koeln                                                                                                                                                                  © ML Consulting 23   •   Konzepte Übungen Test SP Musterperson</a:t>
            </a:r>
          </a:p>
        </p:txBody>
      </p:sp>
      <p:sp>
        <p:nvSpPr>
          <p:cNvPr id="6" name="Fußzeilenplatzhalter 5">
            <a:extLst>
              <a:ext uri="{FF2B5EF4-FFF2-40B4-BE49-F238E27FC236}">
                <a16:creationId xmlns:a16="http://schemas.microsoft.com/office/drawing/2014/main" id="{D3E4BABB-006B-4A97-BC4B-14E7377ADE7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6D7D047-739B-4BC6-AA97-1660531A9221}"/>
              </a:ext>
            </a:extLst>
          </p:cNvPr>
          <p:cNvSpPr>
            <a:spLocks noGrp="1"/>
          </p:cNvSpPr>
          <p:nvPr>
            <p:ph type="sldNum" sz="quarter" idx="12"/>
          </p:nvPr>
        </p:nvSpPr>
        <p:spPr/>
        <p:txBody>
          <a:bodyPr/>
          <a:lstStyle/>
          <a:p>
            <a:fld id="{19C9F8D2-5BD9-4669-9F73-3AADD221E14D}" type="slidenum">
              <a:rPr lang="de-DE" smtClean="0"/>
              <a:t>‹Nr.›</a:t>
            </a:fld>
            <a:endParaRPr lang="de-DE"/>
          </a:p>
        </p:txBody>
      </p:sp>
    </p:spTree>
    <p:extLst>
      <p:ext uri="{BB962C8B-B14F-4D97-AF65-F5344CB8AC3E}">
        <p14:creationId xmlns:p14="http://schemas.microsoft.com/office/powerpoint/2010/main" val="903890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FF9645-B960-4834-9588-3DDA9309B59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52136CF-6D3C-4C0C-A8FF-08E6BE2FF7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793B0BC0-DFC4-440F-B34C-5F7799853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EE2A2FA-D665-4498-8BE3-D4445C577C94}"/>
              </a:ext>
            </a:extLst>
          </p:cNvPr>
          <p:cNvSpPr>
            <a:spLocks noGrp="1"/>
          </p:cNvSpPr>
          <p:nvPr>
            <p:ph type="dt" sz="half" idx="10"/>
          </p:nvPr>
        </p:nvSpPr>
        <p:spPr/>
        <p:txBody>
          <a:bodyPr/>
          <a:lstStyle/>
          <a:p>
            <a:r>
              <a:rPr lang="de-DE"/>
              <a:t>www.ml-consulting.koeln                                                                                                                                                                  © ML Consulting 23   •   Konzepte Übungen Test SP Musterperson</a:t>
            </a:r>
          </a:p>
        </p:txBody>
      </p:sp>
      <p:sp>
        <p:nvSpPr>
          <p:cNvPr id="6" name="Fußzeilenplatzhalter 5">
            <a:extLst>
              <a:ext uri="{FF2B5EF4-FFF2-40B4-BE49-F238E27FC236}">
                <a16:creationId xmlns:a16="http://schemas.microsoft.com/office/drawing/2014/main" id="{AB85AD90-7CFA-41F6-ABF4-8D84D18307D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2E1521E-2685-403E-8764-8C2DDABAF862}"/>
              </a:ext>
            </a:extLst>
          </p:cNvPr>
          <p:cNvSpPr>
            <a:spLocks noGrp="1"/>
          </p:cNvSpPr>
          <p:nvPr>
            <p:ph type="sldNum" sz="quarter" idx="12"/>
          </p:nvPr>
        </p:nvSpPr>
        <p:spPr/>
        <p:txBody>
          <a:bodyPr/>
          <a:lstStyle/>
          <a:p>
            <a:fld id="{19C9F8D2-5BD9-4669-9F73-3AADD221E14D}" type="slidenum">
              <a:rPr lang="de-DE" smtClean="0"/>
              <a:t>‹Nr.›</a:t>
            </a:fld>
            <a:endParaRPr lang="de-DE"/>
          </a:p>
        </p:txBody>
      </p:sp>
    </p:spTree>
    <p:extLst>
      <p:ext uri="{BB962C8B-B14F-4D97-AF65-F5344CB8AC3E}">
        <p14:creationId xmlns:p14="http://schemas.microsoft.com/office/powerpoint/2010/main" val="37749475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895777-5B04-4072-ACB3-02DFC5BF11F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708314D-C40E-43EC-946E-E55440EE430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49B66CC-6312-4501-9C37-195D5838B2B6}"/>
              </a:ext>
            </a:extLst>
          </p:cNvPr>
          <p:cNvSpPr>
            <a:spLocks noGrp="1"/>
          </p:cNvSpPr>
          <p:nvPr>
            <p:ph type="dt" sz="half" idx="10"/>
          </p:nvPr>
        </p:nvSpPr>
        <p:spPr/>
        <p:txBody>
          <a:bodyPr/>
          <a:lstStyle/>
          <a:p>
            <a:r>
              <a:rPr lang="de-DE"/>
              <a:t>www.ml-consulting.koeln                                                                                                                                                                  © ML Consulting 23   •   Konzepte Übungen Test SP Musterperson</a:t>
            </a:r>
          </a:p>
        </p:txBody>
      </p:sp>
      <p:sp>
        <p:nvSpPr>
          <p:cNvPr id="5" name="Fußzeilenplatzhalter 4">
            <a:extLst>
              <a:ext uri="{FF2B5EF4-FFF2-40B4-BE49-F238E27FC236}">
                <a16:creationId xmlns:a16="http://schemas.microsoft.com/office/drawing/2014/main" id="{E6441D40-5828-4BED-9650-B8A0D08CFF1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95719E6-BE23-4A6C-9E66-2957D3C9E911}"/>
              </a:ext>
            </a:extLst>
          </p:cNvPr>
          <p:cNvSpPr>
            <a:spLocks noGrp="1"/>
          </p:cNvSpPr>
          <p:nvPr>
            <p:ph type="sldNum" sz="quarter" idx="12"/>
          </p:nvPr>
        </p:nvSpPr>
        <p:spPr/>
        <p:txBody>
          <a:bodyPr/>
          <a:lstStyle/>
          <a:p>
            <a:fld id="{19C9F8D2-5BD9-4669-9F73-3AADD221E14D}" type="slidenum">
              <a:rPr lang="de-DE" smtClean="0"/>
              <a:t>‹Nr.›</a:t>
            </a:fld>
            <a:endParaRPr lang="de-DE"/>
          </a:p>
        </p:txBody>
      </p:sp>
    </p:spTree>
    <p:extLst>
      <p:ext uri="{BB962C8B-B14F-4D97-AF65-F5344CB8AC3E}">
        <p14:creationId xmlns:p14="http://schemas.microsoft.com/office/powerpoint/2010/main" val="19986113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E587C27-7699-4822-8311-7ECB7137FE1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1B1E3B0B-00CB-4B0A-9FC7-2A231F84FB7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38CD8F9-7C81-44BF-BE70-E68E3E168E02}"/>
              </a:ext>
            </a:extLst>
          </p:cNvPr>
          <p:cNvSpPr>
            <a:spLocks noGrp="1"/>
          </p:cNvSpPr>
          <p:nvPr>
            <p:ph type="dt" sz="half" idx="10"/>
          </p:nvPr>
        </p:nvSpPr>
        <p:spPr/>
        <p:txBody>
          <a:bodyPr/>
          <a:lstStyle/>
          <a:p>
            <a:r>
              <a:rPr lang="de-DE"/>
              <a:t>www.ml-consulting.koeln                                                                                                                                                                  © ML Consulting 23   •   Konzepte Übungen Test SP Musterperson</a:t>
            </a:r>
          </a:p>
        </p:txBody>
      </p:sp>
      <p:sp>
        <p:nvSpPr>
          <p:cNvPr id="5" name="Fußzeilenplatzhalter 4">
            <a:extLst>
              <a:ext uri="{FF2B5EF4-FFF2-40B4-BE49-F238E27FC236}">
                <a16:creationId xmlns:a16="http://schemas.microsoft.com/office/drawing/2014/main" id="{D6653C25-CBEF-4D6B-8C84-9D3C9E721D2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6A6C1F5-E6D6-4ABD-9D50-2A8220D48BE1}"/>
              </a:ext>
            </a:extLst>
          </p:cNvPr>
          <p:cNvSpPr>
            <a:spLocks noGrp="1"/>
          </p:cNvSpPr>
          <p:nvPr>
            <p:ph type="sldNum" sz="quarter" idx="12"/>
          </p:nvPr>
        </p:nvSpPr>
        <p:spPr/>
        <p:txBody>
          <a:bodyPr/>
          <a:lstStyle/>
          <a:p>
            <a:fld id="{19C9F8D2-5BD9-4669-9F73-3AADD221E14D}" type="slidenum">
              <a:rPr lang="de-DE" smtClean="0"/>
              <a:t>‹Nr.›</a:t>
            </a:fld>
            <a:endParaRPr lang="de-DE"/>
          </a:p>
        </p:txBody>
      </p:sp>
    </p:spTree>
    <p:extLst>
      <p:ext uri="{BB962C8B-B14F-4D97-AF65-F5344CB8AC3E}">
        <p14:creationId xmlns:p14="http://schemas.microsoft.com/office/powerpoint/2010/main" val="917012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44D5FB-2749-4659-9376-C0C7BBCA844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4DE8FCD-AE03-4078-87A8-0985D58907F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0FE02E4-799D-47BD-9E9C-8AC3A7A2C21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054263A-4A93-4853-A634-482EE36C8C67}"/>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346395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798A49-F32D-4773-A3EC-4EE6D09B3D4E}"/>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802639E-7FD3-4867-8387-2A729FD536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B230900-2728-42E2-9AA1-DF46051941D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8E58D87-BEE3-4E9D-B3FB-A423DDF1EE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E3C0358-B6E3-4850-9E39-51BCEF8D957A}"/>
              </a:ext>
            </a:extLst>
          </p:cNvPr>
          <p:cNvSpPr>
            <a:spLocks noGrp="1"/>
          </p:cNvSpPr>
          <p:nvPr>
            <p:ph sz="quarter" idx="4"/>
          </p:nvPr>
        </p:nvSpPr>
        <p:spPr>
          <a:xfrm>
            <a:off x="6172200" y="2505075"/>
            <a:ext cx="5183188" cy="368458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Datumsplatzhalter 6">
            <a:extLst>
              <a:ext uri="{FF2B5EF4-FFF2-40B4-BE49-F238E27FC236}">
                <a16:creationId xmlns:a16="http://schemas.microsoft.com/office/drawing/2014/main" id="{04385DB6-242A-45A2-B479-AE07800EF4B9}"/>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1008868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B5E4D5-F606-48A6-BC1A-F05F58E2577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DB287808-9C38-4B88-9E20-EB3C072A95C0}"/>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4053644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32BE4E-D05E-4454-9C38-E80DF76E8E4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E8E91E3-4395-4AE9-BB5D-826A5A6A80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8C849A8-CC74-4CD9-B5F4-4DEB72F37D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BD6F91F-162E-4EFC-94A3-15E6C7442ACD}"/>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1260053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8762D3-431D-4FF2-B8C0-6861FCABDD5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688EB73-3859-426D-AA32-0D53D3E4FF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B94F2EB1-2690-473A-86C4-A3093B818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4EDC7B5-0498-4ED6-B4DA-3E34B318816F}"/>
              </a:ext>
            </a:extLst>
          </p:cNvPr>
          <p:cNvSpPr>
            <a:spLocks noGrp="1"/>
          </p:cNvSpPr>
          <p:nvPr>
            <p:ph type="dt" sz="half" idx="10"/>
          </p:nvPr>
        </p:nvSpPr>
        <p:spPr/>
        <p:txBody>
          <a:bodyPr/>
          <a:lstStyle/>
          <a:p>
            <a:r>
              <a:rPr lang="de-DE"/>
              <a:t>www.ml-consulting.koeln                                                                                                                                                                  © ML Consulting 23   •   Konzepte Übungen Test SP Musterperson</a:t>
            </a:r>
          </a:p>
        </p:txBody>
      </p:sp>
    </p:spTree>
    <p:extLst>
      <p:ext uri="{BB962C8B-B14F-4D97-AF65-F5344CB8AC3E}">
        <p14:creationId xmlns:p14="http://schemas.microsoft.com/office/powerpoint/2010/main" val="520182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image" Target="../media/image3.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4.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3.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uppieren">
            <a:extLst>
              <a:ext uri="{FF2B5EF4-FFF2-40B4-BE49-F238E27FC236}">
                <a16:creationId xmlns:a16="http://schemas.microsoft.com/office/drawing/2014/main" id="{756F35E4-9FEB-4BC6-9B11-A229FF69AAA7}"/>
              </a:ext>
            </a:extLst>
          </p:cNvPr>
          <p:cNvGrpSpPr/>
          <p:nvPr userDrawn="1"/>
        </p:nvGrpSpPr>
        <p:grpSpPr>
          <a:xfrm>
            <a:off x="7513362" y="5021181"/>
            <a:ext cx="4981073" cy="4151648"/>
            <a:chOff x="0" y="0"/>
            <a:chExt cx="12567619" cy="12567619"/>
          </a:xfrm>
        </p:grpSpPr>
        <p:sp>
          <p:nvSpPr>
            <p:cNvPr id="8" name="Kreis">
              <a:extLst>
                <a:ext uri="{FF2B5EF4-FFF2-40B4-BE49-F238E27FC236}">
                  <a16:creationId xmlns:a16="http://schemas.microsoft.com/office/drawing/2014/main" id="{CE30A237-B42A-47CF-978F-98375DA0BE36}"/>
                </a:ext>
              </a:extLst>
            </p:cNvPr>
            <p:cNvSpPr/>
            <p:nvPr/>
          </p:nvSpPr>
          <p:spPr>
            <a:xfrm>
              <a:off x="0" y="0"/>
              <a:ext cx="12567620" cy="12567620"/>
            </a:xfrm>
            <a:prstGeom prst="ellipse">
              <a:avLst/>
            </a:prstGeom>
            <a:solidFill>
              <a:srgbClr val="FFFFFF"/>
            </a:solidFill>
            <a:ln w="25400" cap="flat">
              <a:solidFill>
                <a:srgbClr val="CF3726"/>
              </a:solidFill>
              <a:prstDash val="solid"/>
              <a:miter lim="400000"/>
            </a:ln>
            <a:effectLst/>
          </p:spPr>
          <p:txBody>
            <a:bodyPr wrap="square" lIns="71437" tIns="71437" rIns="71437" bIns="71437" numCol="1" anchor="ctr">
              <a:noAutofit/>
            </a:bodyPr>
            <a:lstStyle/>
            <a:p>
              <a:pPr defTabSz="821531">
                <a:defRPr sz="3000">
                  <a:solidFill>
                    <a:srgbClr val="FFFFFF"/>
                  </a:solidFill>
                  <a:latin typeface="Helvetica Neue Medium"/>
                  <a:ea typeface="Helvetica Neue Medium"/>
                  <a:cs typeface="Helvetica Neue Medium"/>
                  <a:sym typeface="Helvetica Neue Medium"/>
                </a:defRPr>
              </a:pPr>
              <a:endParaRPr/>
            </a:p>
          </p:txBody>
        </p:sp>
        <p:sp>
          <p:nvSpPr>
            <p:cNvPr id="9" name="Oval">
              <a:extLst>
                <a:ext uri="{FF2B5EF4-FFF2-40B4-BE49-F238E27FC236}">
                  <a16:creationId xmlns:a16="http://schemas.microsoft.com/office/drawing/2014/main" id="{4CC2C1B7-89A2-4ED1-9DCB-1AAAA135FBA3}"/>
                </a:ext>
              </a:extLst>
            </p:cNvPr>
            <p:cNvSpPr/>
            <p:nvPr/>
          </p:nvSpPr>
          <p:spPr>
            <a:xfrm>
              <a:off x="342022" y="318105"/>
              <a:ext cx="11883576" cy="11931409"/>
            </a:xfrm>
            <a:prstGeom prst="ellipse">
              <a:avLst/>
            </a:prstGeom>
            <a:solidFill>
              <a:srgbClr val="FFFFFF"/>
            </a:solidFill>
            <a:ln w="25400" cap="flat">
              <a:solidFill>
                <a:srgbClr val="CF3726"/>
              </a:solidFill>
              <a:prstDash val="solid"/>
              <a:miter lim="400000"/>
            </a:ln>
            <a:effectLst/>
          </p:spPr>
          <p:txBody>
            <a:bodyPr wrap="square" lIns="71437" tIns="71437" rIns="71437" bIns="71437" numCol="1" anchor="ctr">
              <a:noAutofit/>
            </a:bodyPr>
            <a:lstStyle/>
            <a:p>
              <a:pPr defTabSz="821531">
                <a:defRPr sz="3000">
                  <a:solidFill>
                    <a:srgbClr val="FFFFFF"/>
                  </a:solidFill>
                  <a:latin typeface="Helvetica Neue Medium"/>
                  <a:ea typeface="Helvetica Neue Medium"/>
                  <a:cs typeface="Helvetica Neue Medium"/>
                  <a:sym typeface="Helvetica Neue Medium"/>
                </a:defRPr>
              </a:pPr>
              <a:endParaRPr dirty="0"/>
            </a:p>
          </p:txBody>
        </p:sp>
      </p:grpSp>
      <p:sp>
        <p:nvSpPr>
          <p:cNvPr id="2" name="Titelplatzhalter 1">
            <a:extLst>
              <a:ext uri="{FF2B5EF4-FFF2-40B4-BE49-F238E27FC236}">
                <a16:creationId xmlns:a16="http://schemas.microsoft.com/office/drawing/2014/main" id="{B81B0B78-E9E1-482C-B85E-43A97A8AB81B}"/>
              </a:ext>
            </a:extLst>
          </p:cNvPr>
          <p:cNvSpPr>
            <a:spLocks noGrp="1"/>
          </p:cNvSpPr>
          <p:nvPr>
            <p:ph type="title"/>
          </p:nvPr>
        </p:nvSpPr>
        <p:spPr>
          <a:xfrm>
            <a:off x="6584261" y="38198"/>
            <a:ext cx="10515600" cy="1325563"/>
          </a:xfrm>
          <a:prstGeom prst="rect">
            <a:avLst/>
          </a:prstGeom>
        </p:spPr>
        <p:txBody>
          <a:bodyPr vert="horz" lIns="91440" tIns="45720" rIns="91440" bIns="45720" rtlCol="0" anchor="ctr">
            <a:normAutofit/>
          </a:bodyPr>
          <a:lstStyle/>
          <a:p>
            <a:r>
              <a:rPr lang="de-DE" dirty="0"/>
              <a:t>Übergeordneter Titel</a:t>
            </a:r>
          </a:p>
        </p:txBody>
      </p:sp>
      <p:sp>
        <p:nvSpPr>
          <p:cNvPr id="3" name="Textplatzhalter 2">
            <a:extLst>
              <a:ext uri="{FF2B5EF4-FFF2-40B4-BE49-F238E27FC236}">
                <a16:creationId xmlns:a16="http://schemas.microsoft.com/office/drawing/2014/main" id="{141A0325-E592-4518-8030-85F731DB82F5}"/>
              </a:ext>
            </a:extLst>
          </p:cNvPr>
          <p:cNvSpPr>
            <a:spLocks noGrp="1"/>
          </p:cNvSpPr>
          <p:nvPr>
            <p:ph type="body" idx="1"/>
          </p:nvPr>
        </p:nvSpPr>
        <p:spPr>
          <a:xfrm>
            <a:off x="1576137" y="1237434"/>
            <a:ext cx="10515600" cy="4351338"/>
          </a:xfrm>
          <a:prstGeom prst="rect">
            <a:avLst/>
          </a:prstGeom>
        </p:spPr>
        <p:txBody>
          <a:bodyPr vert="horz" lIns="91440" tIns="45720" rIns="91440" bIns="45720" rtlCol="0">
            <a:normAutofit/>
          </a:bodyPr>
          <a:lstStyle/>
          <a:p>
            <a:pPr lvl="0"/>
            <a:endParaRPr lang="de-DE" dirty="0"/>
          </a:p>
          <a:p>
            <a:pPr lvl="0"/>
            <a:endParaRPr lang="de-DE" dirty="0"/>
          </a:p>
          <a:p>
            <a:pPr lvl="0"/>
            <a:r>
              <a:rPr lang="de-DE" dirty="0"/>
              <a:t>				Titel der Veranstaltung</a:t>
            </a:r>
          </a:p>
        </p:txBody>
      </p:sp>
      <p:sp>
        <p:nvSpPr>
          <p:cNvPr id="4" name="Datumsplatzhalter 3">
            <a:extLst>
              <a:ext uri="{FF2B5EF4-FFF2-40B4-BE49-F238E27FC236}">
                <a16:creationId xmlns:a16="http://schemas.microsoft.com/office/drawing/2014/main" id="{29577F15-BE57-45AF-B105-B75E8AA5CA47}"/>
              </a:ext>
            </a:extLst>
          </p:cNvPr>
          <p:cNvSpPr>
            <a:spLocks noGrp="1"/>
          </p:cNvSpPr>
          <p:nvPr>
            <p:ph type="dt" sz="half" idx="2"/>
          </p:nvPr>
        </p:nvSpPr>
        <p:spPr>
          <a:xfrm>
            <a:off x="615773" y="6356350"/>
            <a:ext cx="10976011" cy="365125"/>
          </a:xfrm>
          <a:prstGeom prst="rect">
            <a:avLst/>
          </a:prstGeom>
        </p:spPr>
        <p:txBody>
          <a:bodyPr vert="horz" lIns="91440" tIns="45720" rIns="91440" bIns="45720" rtlCol="0" anchor="ctr"/>
          <a:lstStyle>
            <a:lvl1pPr algn="l">
              <a:defRPr sz="1000">
                <a:solidFill>
                  <a:schemeClr val="bg2">
                    <a:lumMod val="25000"/>
                  </a:schemeClr>
                </a:solidFill>
                <a:latin typeface="Arial Nova" panose="020B0504020202020204" pitchFamily="34" charset="0"/>
              </a:defRPr>
            </a:lvl1pPr>
          </a:lstStyle>
          <a:p>
            <a:r>
              <a:rPr lang="de-DE"/>
              <a:t>www.ml-consulting.koeln                                                                                                                                                                  © ML Consulting 23   •   Konzepte Übungen Test SP Musterperson</a:t>
            </a:r>
            <a:endParaRPr lang="de-DE" dirty="0"/>
          </a:p>
        </p:txBody>
      </p:sp>
      <p:sp>
        <p:nvSpPr>
          <p:cNvPr id="6" name="Foliennummernplatzhalter 5">
            <a:extLst>
              <a:ext uri="{FF2B5EF4-FFF2-40B4-BE49-F238E27FC236}">
                <a16:creationId xmlns:a16="http://schemas.microsoft.com/office/drawing/2014/main" id="{2AADFC2D-E7BC-4D63-A169-3CE617D715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BBA45D-4821-4E12-A4C2-86C654046EB1}" type="slidenum">
              <a:rPr lang="de-DE" smtClean="0"/>
              <a:t>‹Nr.›</a:t>
            </a:fld>
            <a:endParaRPr lang="de-DE"/>
          </a:p>
        </p:txBody>
      </p:sp>
      <p:grpSp>
        <p:nvGrpSpPr>
          <p:cNvPr id="17" name="Gruppieren">
            <a:extLst>
              <a:ext uri="{FF2B5EF4-FFF2-40B4-BE49-F238E27FC236}">
                <a16:creationId xmlns:a16="http://schemas.microsoft.com/office/drawing/2014/main" id="{C43AD381-2B25-4557-B1D4-A145EA9AE47C}"/>
              </a:ext>
            </a:extLst>
          </p:cNvPr>
          <p:cNvGrpSpPr/>
          <p:nvPr userDrawn="1"/>
        </p:nvGrpSpPr>
        <p:grpSpPr>
          <a:xfrm>
            <a:off x="-2267127" y="-2486525"/>
            <a:ext cx="6735668" cy="6037074"/>
            <a:chOff x="1880901" y="-1703711"/>
            <a:chExt cx="12567620" cy="12567620"/>
          </a:xfrm>
        </p:grpSpPr>
        <p:sp>
          <p:nvSpPr>
            <p:cNvPr id="18" name="Kreis">
              <a:extLst>
                <a:ext uri="{FF2B5EF4-FFF2-40B4-BE49-F238E27FC236}">
                  <a16:creationId xmlns:a16="http://schemas.microsoft.com/office/drawing/2014/main" id="{8DC056F1-70AE-4646-A67E-6EC02DB413C6}"/>
                </a:ext>
              </a:extLst>
            </p:cNvPr>
            <p:cNvSpPr/>
            <p:nvPr/>
          </p:nvSpPr>
          <p:spPr>
            <a:xfrm>
              <a:off x="1880901" y="-1703711"/>
              <a:ext cx="12567620" cy="12567620"/>
            </a:xfrm>
            <a:prstGeom prst="ellipse">
              <a:avLst/>
            </a:prstGeom>
            <a:solidFill>
              <a:srgbClr val="FFFFFF"/>
            </a:solidFill>
            <a:ln w="25400" cap="flat">
              <a:solidFill>
                <a:srgbClr val="CF3726"/>
              </a:solidFill>
              <a:prstDash val="solid"/>
              <a:miter lim="400000"/>
            </a:ln>
            <a:effectLst/>
          </p:spPr>
          <p:txBody>
            <a:bodyPr wrap="square" lIns="71437" tIns="71437" rIns="71437" bIns="71437" numCol="1" anchor="ctr">
              <a:noAutofit/>
            </a:bodyPr>
            <a:lstStyle/>
            <a:p>
              <a:pPr defTabSz="821531">
                <a:defRPr sz="3000">
                  <a:solidFill>
                    <a:srgbClr val="FFFFFF"/>
                  </a:solidFill>
                  <a:latin typeface="Helvetica Neue Medium"/>
                  <a:ea typeface="Helvetica Neue Medium"/>
                  <a:cs typeface="Helvetica Neue Medium"/>
                  <a:sym typeface="Helvetica Neue Medium"/>
                </a:defRPr>
              </a:pPr>
              <a:endParaRPr/>
            </a:p>
          </p:txBody>
        </p:sp>
        <p:sp>
          <p:nvSpPr>
            <p:cNvPr id="19" name="Oval">
              <a:extLst>
                <a:ext uri="{FF2B5EF4-FFF2-40B4-BE49-F238E27FC236}">
                  <a16:creationId xmlns:a16="http://schemas.microsoft.com/office/drawing/2014/main" id="{9BE962F4-EADC-4A78-A988-538CAE1EF30D}"/>
                </a:ext>
              </a:extLst>
            </p:cNvPr>
            <p:cNvSpPr/>
            <p:nvPr/>
          </p:nvSpPr>
          <p:spPr>
            <a:xfrm>
              <a:off x="2171260" y="-1385604"/>
              <a:ext cx="11883576" cy="11931408"/>
            </a:xfrm>
            <a:prstGeom prst="ellipse">
              <a:avLst/>
            </a:prstGeom>
            <a:solidFill>
              <a:srgbClr val="FFFFFF"/>
            </a:solidFill>
            <a:ln w="25400" cap="flat">
              <a:solidFill>
                <a:srgbClr val="CF3726"/>
              </a:solidFill>
              <a:prstDash val="solid"/>
              <a:miter lim="400000"/>
            </a:ln>
            <a:effectLst/>
          </p:spPr>
          <p:txBody>
            <a:bodyPr wrap="square" lIns="71437" tIns="71437" rIns="71437" bIns="71437" numCol="1" anchor="ctr">
              <a:noAutofit/>
            </a:bodyPr>
            <a:lstStyle/>
            <a:p>
              <a:pPr defTabSz="821531">
                <a:defRPr sz="3000">
                  <a:solidFill>
                    <a:srgbClr val="FFFFFF"/>
                  </a:solidFill>
                  <a:latin typeface="Helvetica Neue Medium"/>
                  <a:ea typeface="Helvetica Neue Medium"/>
                  <a:cs typeface="Helvetica Neue Medium"/>
                  <a:sym typeface="Helvetica Neue Medium"/>
                </a:defRPr>
              </a:pPr>
              <a:endParaRPr/>
            </a:p>
          </p:txBody>
        </p:sp>
      </p:grpSp>
      <p:pic>
        <p:nvPicPr>
          <p:cNvPr id="20" name="Bild" descr="Bild">
            <a:extLst>
              <a:ext uri="{FF2B5EF4-FFF2-40B4-BE49-F238E27FC236}">
                <a16:creationId xmlns:a16="http://schemas.microsoft.com/office/drawing/2014/main" id="{7B468F4C-BA7F-4416-A388-EB2228FFAA81}"/>
              </a:ext>
            </a:extLst>
          </p:cNvPr>
          <p:cNvPicPr>
            <a:picLocks noChangeAspect="1"/>
          </p:cNvPicPr>
          <p:nvPr userDrawn="1"/>
        </p:nvPicPr>
        <p:blipFill>
          <a:blip r:embed="rId3"/>
          <a:srcRect l="25737" t="28708" r="26704" b="34335"/>
          <a:stretch>
            <a:fillRect/>
          </a:stretch>
        </p:blipFill>
        <p:spPr>
          <a:xfrm>
            <a:off x="625276" y="121993"/>
            <a:ext cx="2614291" cy="2873100"/>
          </a:xfrm>
          <a:prstGeom prst="rect">
            <a:avLst/>
          </a:prstGeom>
          <a:ln w="12700">
            <a:miter lim="400000"/>
          </a:ln>
        </p:spPr>
      </p:pic>
      <p:pic>
        <p:nvPicPr>
          <p:cNvPr id="21" name="Grafik 20">
            <a:extLst>
              <a:ext uri="{FF2B5EF4-FFF2-40B4-BE49-F238E27FC236}">
                <a16:creationId xmlns:a16="http://schemas.microsoft.com/office/drawing/2014/main" id="{740B0684-087D-48D3-B8E0-DBBE9FAC4027}"/>
              </a:ext>
            </a:extLst>
          </p:cNvPr>
          <p:cNvPicPr>
            <a:picLocks noChangeAspect="1"/>
          </p:cNvPicPr>
          <p:nvPr userDrawn="1"/>
        </p:nvPicPr>
        <p:blipFill>
          <a:blip r:embed="rId4"/>
          <a:stretch>
            <a:fillRect/>
          </a:stretch>
        </p:blipFill>
        <p:spPr>
          <a:xfrm>
            <a:off x="5907279" y="895761"/>
            <a:ext cx="8596105" cy="30483"/>
          </a:xfrm>
          <a:prstGeom prst="rect">
            <a:avLst/>
          </a:prstGeom>
        </p:spPr>
      </p:pic>
    </p:spTree>
    <p:extLst>
      <p:ext uri="{BB962C8B-B14F-4D97-AF65-F5344CB8AC3E}">
        <p14:creationId xmlns:p14="http://schemas.microsoft.com/office/powerpoint/2010/main" val="3953228430"/>
      </p:ext>
    </p:extLst>
  </p:cSld>
  <p:clrMap bg1="lt1" tx1="dk1" bg2="lt2" tx2="dk2" accent1="accent1" accent2="accent2" accent3="accent3" accent4="accent4" accent5="accent5" accent6="accent6" hlink="hlink" folHlink="folHlink"/>
  <p:sldLayoutIdLst>
    <p:sldLayoutId id="2147483649" r:id="rId1"/>
  </p:sldLayoutIdLst>
  <p:hf hdr="0"/>
  <p:txStyles>
    <p:titleStyle>
      <a:lvl1pPr algn="l" defTabSz="914400" rtl="0" eaLnBrk="1" latinLnBrk="0" hangingPunct="1">
        <a:lnSpc>
          <a:spcPct val="90000"/>
        </a:lnSpc>
        <a:spcBef>
          <a:spcPct val="0"/>
        </a:spcBef>
        <a:buNone/>
        <a:defRPr sz="2800" b="0" kern="1200">
          <a:solidFill>
            <a:schemeClr val="tx1">
              <a:lumMod val="65000"/>
              <a:lumOff val="35000"/>
            </a:schemeClr>
          </a:solidFill>
          <a:latin typeface="Arial Nova"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lumMod val="65000"/>
              <a:lumOff val="35000"/>
            </a:schemeClr>
          </a:solidFill>
          <a:latin typeface="Arial Nova" panose="020B05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1437A4E-7856-4D40-B658-CD54B645166A}"/>
              </a:ext>
            </a:extLst>
          </p:cNvPr>
          <p:cNvSpPr>
            <a:spLocks noGrp="1"/>
          </p:cNvSpPr>
          <p:nvPr>
            <p:ph type="title"/>
          </p:nvPr>
        </p:nvSpPr>
        <p:spPr>
          <a:xfrm>
            <a:off x="6513341" y="84048"/>
            <a:ext cx="10289335"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8FA58F82-C075-4221-AB58-35ADEBB1F120}"/>
              </a:ext>
            </a:extLst>
          </p:cNvPr>
          <p:cNvSpPr>
            <a:spLocks noGrp="1"/>
          </p:cNvSpPr>
          <p:nvPr>
            <p:ph type="body" idx="1"/>
          </p:nvPr>
        </p:nvSpPr>
        <p:spPr>
          <a:xfrm>
            <a:off x="831440" y="1825625"/>
            <a:ext cx="10515600" cy="4351338"/>
          </a:xfrm>
          <a:prstGeom prst="rect">
            <a:avLst/>
          </a:prstGeom>
        </p:spPr>
        <p:txBody>
          <a:bodyPr vert="horz" lIns="91440" tIns="45720" rIns="91440" bIns="45720" rtlCol="0">
            <a:normAutofit/>
          </a:bodyPr>
          <a:lstStyle/>
          <a:p>
            <a:pPr marL="342900" lvl="1" indent="-342900" algn="l" defTabSz="914400" rtl="0" eaLnBrk="0" fontAlgn="base" latinLnBrk="0" hangingPunct="0">
              <a:lnSpc>
                <a:spcPct val="150000"/>
              </a:lnSpc>
              <a:spcBef>
                <a:spcPct val="20000"/>
              </a:spcBef>
              <a:spcAft>
                <a:spcPct val="0"/>
              </a:spcAft>
              <a:buClr>
                <a:srgbClr val="FF0000"/>
              </a:buClr>
              <a:buSzPct val="120000"/>
              <a:buFont typeface="Courier New" panose="02070309020205020404" pitchFamily="49" charset="0"/>
              <a:buChar char="o"/>
              <a:defRPr/>
            </a:pPr>
            <a:r>
              <a:rPr lang="de-DE" dirty="0"/>
              <a:t>Mastertextformat bearbeiten</a:t>
            </a:r>
          </a:p>
          <a:p>
            <a:pPr lvl="1"/>
            <a:r>
              <a:rPr lang="de-DE" dirty="0"/>
              <a:t>Zweite Ebene</a:t>
            </a:r>
          </a:p>
          <a:p>
            <a:pPr lvl="2"/>
            <a:r>
              <a:rPr lang="de-DE" dirty="0"/>
              <a:t>Dritte Ebene</a:t>
            </a:r>
          </a:p>
        </p:txBody>
      </p:sp>
      <p:sp>
        <p:nvSpPr>
          <p:cNvPr id="8" name="Linie">
            <a:extLst>
              <a:ext uri="{FF2B5EF4-FFF2-40B4-BE49-F238E27FC236}">
                <a16:creationId xmlns:a16="http://schemas.microsoft.com/office/drawing/2014/main" id="{76E439E2-5C34-47F9-870B-BC2F400F04D6}"/>
              </a:ext>
            </a:extLst>
          </p:cNvPr>
          <p:cNvSpPr/>
          <p:nvPr userDrawn="1"/>
        </p:nvSpPr>
        <p:spPr>
          <a:xfrm>
            <a:off x="6096000" y="918454"/>
            <a:ext cx="6758982" cy="1"/>
          </a:xfrm>
          <a:prstGeom prst="line">
            <a:avLst/>
          </a:prstGeom>
          <a:ln w="25400">
            <a:solidFill>
              <a:srgbClr val="CF3726"/>
            </a:solidFill>
            <a:miter lim="400000"/>
          </a:ln>
        </p:spPr>
        <p:txBody>
          <a:bodyPr lIns="71437" tIns="71437" rIns="71437" bIns="71437" anchor="ctr"/>
          <a:lstStyle/>
          <a:p>
            <a:endParaRPr/>
          </a:p>
        </p:txBody>
      </p:sp>
      <p:sp>
        <p:nvSpPr>
          <p:cNvPr id="9" name="Linie">
            <a:extLst>
              <a:ext uri="{FF2B5EF4-FFF2-40B4-BE49-F238E27FC236}">
                <a16:creationId xmlns:a16="http://schemas.microsoft.com/office/drawing/2014/main" id="{EDA6CBCA-6A97-443B-8DEC-60DB85A159B8}"/>
              </a:ext>
            </a:extLst>
          </p:cNvPr>
          <p:cNvSpPr/>
          <p:nvPr userDrawn="1"/>
        </p:nvSpPr>
        <p:spPr>
          <a:xfrm>
            <a:off x="8344556" y="1112579"/>
            <a:ext cx="6758982" cy="0"/>
          </a:xfrm>
          <a:prstGeom prst="line">
            <a:avLst/>
          </a:prstGeom>
          <a:ln w="25400">
            <a:solidFill>
              <a:srgbClr val="5E5E5E"/>
            </a:solidFill>
            <a:miter lim="400000"/>
          </a:ln>
        </p:spPr>
        <p:txBody>
          <a:bodyPr lIns="71437" tIns="71437" rIns="71437" bIns="71437" anchor="ctr"/>
          <a:lstStyle/>
          <a:p>
            <a:endParaRPr/>
          </a:p>
        </p:txBody>
      </p:sp>
      <p:pic>
        <p:nvPicPr>
          <p:cNvPr id="18" name="Grafik 17">
            <a:extLst>
              <a:ext uri="{FF2B5EF4-FFF2-40B4-BE49-F238E27FC236}">
                <a16:creationId xmlns:a16="http://schemas.microsoft.com/office/drawing/2014/main" id="{FB389FE9-883C-44D4-BC10-192F20C7635D}"/>
              </a:ext>
            </a:extLst>
          </p:cNvPr>
          <p:cNvPicPr>
            <a:picLocks noChangeAspect="1"/>
          </p:cNvPicPr>
          <p:nvPr userDrawn="1"/>
        </p:nvPicPr>
        <p:blipFill>
          <a:blip r:embed="rId12"/>
          <a:stretch>
            <a:fillRect/>
          </a:stretch>
        </p:blipFill>
        <p:spPr>
          <a:xfrm>
            <a:off x="0" y="6599859"/>
            <a:ext cx="12192000" cy="243232"/>
          </a:xfrm>
          <a:prstGeom prst="rect">
            <a:avLst/>
          </a:prstGeom>
        </p:spPr>
      </p:pic>
      <p:grpSp>
        <p:nvGrpSpPr>
          <p:cNvPr id="11" name="Gruppieren">
            <a:extLst>
              <a:ext uri="{FF2B5EF4-FFF2-40B4-BE49-F238E27FC236}">
                <a16:creationId xmlns:a16="http://schemas.microsoft.com/office/drawing/2014/main" id="{46EDFF2A-CAB4-4104-9D98-55BE6A0C8348}"/>
              </a:ext>
            </a:extLst>
          </p:cNvPr>
          <p:cNvGrpSpPr/>
          <p:nvPr userDrawn="1"/>
        </p:nvGrpSpPr>
        <p:grpSpPr>
          <a:xfrm>
            <a:off x="-3234681" y="-4211449"/>
            <a:ext cx="6735668" cy="6037074"/>
            <a:chOff x="1880901" y="-1703711"/>
            <a:chExt cx="12567620" cy="12567620"/>
          </a:xfrm>
        </p:grpSpPr>
        <p:sp>
          <p:nvSpPr>
            <p:cNvPr id="12" name="Kreis">
              <a:extLst>
                <a:ext uri="{FF2B5EF4-FFF2-40B4-BE49-F238E27FC236}">
                  <a16:creationId xmlns:a16="http://schemas.microsoft.com/office/drawing/2014/main" id="{9F9870F4-1DC2-4A9E-B7FA-20EB5CB8280F}"/>
                </a:ext>
              </a:extLst>
            </p:cNvPr>
            <p:cNvSpPr/>
            <p:nvPr/>
          </p:nvSpPr>
          <p:spPr>
            <a:xfrm>
              <a:off x="1880901" y="-1703711"/>
              <a:ext cx="12567620" cy="12567620"/>
            </a:xfrm>
            <a:prstGeom prst="ellipse">
              <a:avLst/>
            </a:prstGeom>
            <a:solidFill>
              <a:srgbClr val="FFFFFF"/>
            </a:solidFill>
            <a:ln w="25400" cap="flat">
              <a:solidFill>
                <a:srgbClr val="CF3726"/>
              </a:solidFill>
              <a:prstDash val="solid"/>
              <a:miter lim="400000"/>
            </a:ln>
            <a:effectLst/>
          </p:spPr>
          <p:txBody>
            <a:bodyPr wrap="square" lIns="71437" tIns="71437" rIns="71437" bIns="71437" numCol="1" anchor="ctr">
              <a:noAutofit/>
            </a:bodyPr>
            <a:lstStyle/>
            <a:p>
              <a:pPr defTabSz="821531">
                <a:defRPr sz="3000">
                  <a:solidFill>
                    <a:srgbClr val="FFFFFF"/>
                  </a:solidFill>
                  <a:latin typeface="Helvetica Neue Medium"/>
                  <a:ea typeface="Helvetica Neue Medium"/>
                  <a:cs typeface="Helvetica Neue Medium"/>
                  <a:sym typeface="Helvetica Neue Medium"/>
                </a:defRPr>
              </a:pPr>
              <a:endParaRPr/>
            </a:p>
          </p:txBody>
        </p:sp>
        <p:sp>
          <p:nvSpPr>
            <p:cNvPr id="13" name="Oval">
              <a:extLst>
                <a:ext uri="{FF2B5EF4-FFF2-40B4-BE49-F238E27FC236}">
                  <a16:creationId xmlns:a16="http://schemas.microsoft.com/office/drawing/2014/main" id="{0D2A26F0-C539-4B55-9C96-9F96D4FE610C}"/>
                </a:ext>
              </a:extLst>
            </p:cNvPr>
            <p:cNvSpPr/>
            <p:nvPr/>
          </p:nvSpPr>
          <p:spPr>
            <a:xfrm>
              <a:off x="2171260" y="-1385604"/>
              <a:ext cx="11883576" cy="11931408"/>
            </a:xfrm>
            <a:prstGeom prst="ellipse">
              <a:avLst/>
            </a:prstGeom>
            <a:solidFill>
              <a:srgbClr val="FFFFFF"/>
            </a:solidFill>
            <a:ln w="25400" cap="flat">
              <a:solidFill>
                <a:srgbClr val="CF3726"/>
              </a:solidFill>
              <a:prstDash val="solid"/>
              <a:miter lim="400000"/>
            </a:ln>
            <a:effectLst/>
          </p:spPr>
          <p:txBody>
            <a:bodyPr wrap="square" lIns="71437" tIns="71437" rIns="71437" bIns="71437" numCol="1" anchor="ctr">
              <a:noAutofit/>
            </a:bodyPr>
            <a:lstStyle/>
            <a:p>
              <a:pPr defTabSz="821531">
                <a:defRPr sz="3000">
                  <a:solidFill>
                    <a:srgbClr val="FFFFFF"/>
                  </a:solidFill>
                  <a:latin typeface="Helvetica Neue Medium"/>
                  <a:ea typeface="Helvetica Neue Medium"/>
                  <a:cs typeface="Helvetica Neue Medium"/>
                  <a:sym typeface="Helvetica Neue Medium"/>
                </a:defRPr>
              </a:pPr>
              <a:endParaRPr/>
            </a:p>
          </p:txBody>
        </p:sp>
      </p:grpSp>
      <p:sp>
        <p:nvSpPr>
          <p:cNvPr id="4" name="Datumsplatzhalter 3">
            <a:extLst>
              <a:ext uri="{FF2B5EF4-FFF2-40B4-BE49-F238E27FC236}">
                <a16:creationId xmlns:a16="http://schemas.microsoft.com/office/drawing/2014/main" id="{B0C0BDBE-5075-4E3E-AA67-54D69C23A70E}"/>
              </a:ext>
            </a:extLst>
          </p:cNvPr>
          <p:cNvSpPr>
            <a:spLocks noGrp="1"/>
          </p:cNvSpPr>
          <p:nvPr>
            <p:ph type="dt" sz="half" idx="2"/>
          </p:nvPr>
        </p:nvSpPr>
        <p:spPr>
          <a:xfrm>
            <a:off x="831440" y="6560060"/>
            <a:ext cx="11360560" cy="365125"/>
          </a:xfrm>
          <a:prstGeom prst="rect">
            <a:avLst/>
          </a:prstGeom>
        </p:spPr>
        <p:txBody>
          <a:bodyPr vert="horz" lIns="91440" tIns="45720" rIns="91440" bIns="45720" rtlCol="0" anchor="ctr"/>
          <a:lstStyle>
            <a:lvl1pPr algn="l">
              <a:defRPr sz="1000">
                <a:solidFill>
                  <a:schemeClr val="tx1">
                    <a:lumMod val="65000"/>
                    <a:lumOff val="35000"/>
                  </a:schemeClr>
                </a:solidFill>
                <a:latin typeface="Arial Nova" panose="020B0504020202020204" pitchFamily="34" charset="0"/>
              </a:defRPr>
            </a:lvl1pPr>
          </a:lstStyle>
          <a:p>
            <a:r>
              <a:rPr lang="de-DE"/>
              <a:t>www.ml-consulting.koeln                                                                                                                                                                  © ML Consulting 23   •   Konzepte Übungen Test SP Musterperson</a:t>
            </a:r>
            <a:endParaRPr lang="de-DE" dirty="0"/>
          </a:p>
        </p:txBody>
      </p:sp>
    </p:spTree>
    <p:extLst>
      <p:ext uri="{BB962C8B-B14F-4D97-AF65-F5344CB8AC3E}">
        <p14:creationId xmlns:p14="http://schemas.microsoft.com/office/powerpoint/2010/main" val="26677015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9" r:id="rId8"/>
    <p:sldLayoutId id="2147483670" r:id="rId9"/>
    <p:sldLayoutId id="2147483671" r:id="rId10"/>
  </p:sldLayoutIdLst>
  <p:hf hdr="0"/>
  <p:txStyles>
    <p:titleStyle>
      <a:lvl1pPr algn="l" defTabSz="914400" rtl="0" eaLnBrk="1" latinLnBrk="0" hangingPunct="1">
        <a:lnSpc>
          <a:spcPct val="90000"/>
        </a:lnSpc>
        <a:spcBef>
          <a:spcPct val="0"/>
        </a:spcBef>
        <a:buNone/>
        <a:defRPr sz="2800" kern="1200">
          <a:solidFill>
            <a:schemeClr val="tx1">
              <a:lumMod val="65000"/>
              <a:lumOff val="35000"/>
            </a:schemeClr>
          </a:solidFill>
          <a:latin typeface="Arial Nova" panose="020B0504020202020204" pitchFamily="34" charset="0"/>
          <a:ea typeface="+mj-ea"/>
          <a:cs typeface="+mj-cs"/>
        </a:defRPr>
      </a:lvl1pPr>
    </p:titleStyle>
    <p:body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2601EF5-61DB-4D36-A73B-5879C985E7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D412F79-636C-4211-8551-E0800828ED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marL="342900" lvl="1" indent="-342900" algn="l" defTabSz="914400" rtl="0" eaLnBrk="0" fontAlgn="base" latinLnBrk="0" hangingPunct="0">
              <a:lnSpc>
                <a:spcPct val="150000"/>
              </a:lnSpc>
              <a:spcBef>
                <a:spcPct val="20000"/>
              </a:spcBef>
              <a:spcAft>
                <a:spcPct val="0"/>
              </a:spcAft>
              <a:buClr>
                <a:srgbClr val="FF0000"/>
              </a:buClr>
              <a:buSzPct val="120000"/>
              <a:buFont typeface="Courier New" panose="02070309020205020404" pitchFamily="49" charset="0"/>
              <a:buChar char="o"/>
              <a:defRPr/>
            </a:pPr>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4EDE8DA8-CA19-4D0D-BE65-50C17B149A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www.ml-consulting.koeln                                                                                                                                                                  © ML Consulting 23   •   Konzepte Übungen Test SP Musterperson</a:t>
            </a:r>
          </a:p>
        </p:txBody>
      </p:sp>
      <p:sp>
        <p:nvSpPr>
          <p:cNvPr id="5" name="Fußzeilenplatzhalter 4">
            <a:extLst>
              <a:ext uri="{FF2B5EF4-FFF2-40B4-BE49-F238E27FC236}">
                <a16:creationId xmlns:a16="http://schemas.microsoft.com/office/drawing/2014/main" id="{E150B88F-B472-43E7-A101-5F818D49DE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AB1BFA2-9689-4373-8265-AD533B3F64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0D754A-9A0F-47DA-BE4A-6AF043D7FE2B}" type="slidenum">
              <a:rPr lang="de-DE" smtClean="0"/>
              <a:t>‹Nr.›</a:t>
            </a:fld>
            <a:endParaRPr lang="de-DE"/>
          </a:p>
        </p:txBody>
      </p:sp>
    </p:spTree>
    <p:extLst>
      <p:ext uri="{BB962C8B-B14F-4D97-AF65-F5344CB8AC3E}">
        <p14:creationId xmlns:p14="http://schemas.microsoft.com/office/powerpoint/2010/main" val="27281209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457200" indent="-4572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800100" indent="-3429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50000"/>
              <a:lumOff val="50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50000"/>
              <a:lumOff val="50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50000"/>
              <a:lumOff val="50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1437A4E-7856-4D40-B658-CD54B645166A}"/>
              </a:ext>
            </a:extLst>
          </p:cNvPr>
          <p:cNvSpPr>
            <a:spLocks noGrp="1"/>
          </p:cNvSpPr>
          <p:nvPr>
            <p:ph type="title"/>
          </p:nvPr>
        </p:nvSpPr>
        <p:spPr>
          <a:xfrm>
            <a:off x="6511720" y="84273"/>
            <a:ext cx="10289335"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8FA58F82-C075-4221-AB58-35ADEBB1F120}"/>
              </a:ext>
            </a:extLst>
          </p:cNvPr>
          <p:cNvSpPr>
            <a:spLocks noGrp="1"/>
          </p:cNvSpPr>
          <p:nvPr>
            <p:ph type="body" idx="1"/>
          </p:nvPr>
        </p:nvSpPr>
        <p:spPr>
          <a:xfrm>
            <a:off x="831440" y="1825625"/>
            <a:ext cx="10515600" cy="4351338"/>
          </a:xfrm>
          <a:prstGeom prst="rect">
            <a:avLst/>
          </a:prstGeom>
        </p:spPr>
        <p:txBody>
          <a:bodyPr vert="horz" lIns="91440" tIns="45720" rIns="91440" bIns="45720" rtlCol="0">
            <a:normAutofit/>
          </a:bodyPr>
          <a:lstStyle/>
          <a:p>
            <a:pPr marL="342900" lvl="1" indent="-342900" algn="l" defTabSz="914400" rtl="0" eaLnBrk="0" fontAlgn="base" latinLnBrk="0" hangingPunct="0">
              <a:lnSpc>
                <a:spcPct val="150000"/>
              </a:lnSpc>
              <a:spcBef>
                <a:spcPct val="20000"/>
              </a:spcBef>
              <a:spcAft>
                <a:spcPct val="0"/>
              </a:spcAft>
              <a:buClr>
                <a:srgbClr val="FF0000"/>
              </a:buClr>
              <a:buSzPct val="120000"/>
              <a:buFont typeface="Courier New" panose="02070309020205020404" pitchFamily="49" charset="0"/>
              <a:buChar char="o"/>
              <a:defRPr/>
            </a:pPr>
            <a:r>
              <a:rPr lang="de-DE" dirty="0"/>
              <a:t>Mastertextformat bearbeiten</a:t>
            </a:r>
          </a:p>
          <a:p>
            <a:pPr lvl="1"/>
            <a:r>
              <a:rPr lang="de-DE" dirty="0"/>
              <a:t>Zweite Ebene</a:t>
            </a:r>
          </a:p>
          <a:p>
            <a:pPr lvl="2"/>
            <a:r>
              <a:rPr lang="de-DE" dirty="0"/>
              <a:t>Dritte Ebene</a:t>
            </a:r>
          </a:p>
        </p:txBody>
      </p:sp>
      <p:sp>
        <p:nvSpPr>
          <p:cNvPr id="8" name="Linie">
            <a:extLst>
              <a:ext uri="{FF2B5EF4-FFF2-40B4-BE49-F238E27FC236}">
                <a16:creationId xmlns:a16="http://schemas.microsoft.com/office/drawing/2014/main" id="{76E439E2-5C34-47F9-870B-BC2F400F04D6}"/>
              </a:ext>
            </a:extLst>
          </p:cNvPr>
          <p:cNvSpPr/>
          <p:nvPr userDrawn="1"/>
        </p:nvSpPr>
        <p:spPr>
          <a:xfrm>
            <a:off x="6096000" y="918454"/>
            <a:ext cx="6758982" cy="1"/>
          </a:xfrm>
          <a:prstGeom prst="line">
            <a:avLst/>
          </a:prstGeom>
          <a:ln w="25400">
            <a:solidFill>
              <a:srgbClr val="CF3726"/>
            </a:solidFill>
            <a:miter lim="400000"/>
          </a:ln>
        </p:spPr>
        <p:txBody>
          <a:bodyPr lIns="71437" tIns="71437" rIns="71437" bIns="71437" anchor="ctr"/>
          <a:lstStyle/>
          <a:p>
            <a:endParaRPr/>
          </a:p>
        </p:txBody>
      </p:sp>
      <p:sp>
        <p:nvSpPr>
          <p:cNvPr id="9" name="Linie">
            <a:extLst>
              <a:ext uri="{FF2B5EF4-FFF2-40B4-BE49-F238E27FC236}">
                <a16:creationId xmlns:a16="http://schemas.microsoft.com/office/drawing/2014/main" id="{EDA6CBCA-6A97-443B-8DEC-60DB85A159B8}"/>
              </a:ext>
            </a:extLst>
          </p:cNvPr>
          <p:cNvSpPr/>
          <p:nvPr userDrawn="1"/>
        </p:nvSpPr>
        <p:spPr>
          <a:xfrm>
            <a:off x="8344556" y="1112579"/>
            <a:ext cx="6758982" cy="0"/>
          </a:xfrm>
          <a:prstGeom prst="line">
            <a:avLst/>
          </a:prstGeom>
          <a:ln w="25400">
            <a:solidFill>
              <a:srgbClr val="5E5E5E"/>
            </a:solidFill>
            <a:miter lim="400000"/>
          </a:ln>
        </p:spPr>
        <p:txBody>
          <a:bodyPr lIns="71437" tIns="71437" rIns="71437" bIns="71437" anchor="ctr"/>
          <a:lstStyle/>
          <a:p>
            <a:endParaRPr/>
          </a:p>
        </p:txBody>
      </p:sp>
      <p:grpSp>
        <p:nvGrpSpPr>
          <p:cNvPr id="11" name="Gruppieren">
            <a:extLst>
              <a:ext uri="{FF2B5EF4-FFF2-40B4-BE49-F238E27FC236}">
                <a16:creationId xmlns:a16="http://schemas.microsoft.com/office/drawing/2014/main" id="{46EDFF2A-CAB4-4104-9D98-55BE6A0C8348}"/>
              </a:ext>
            </a:extLst>
          </p:cNvPr>
          <p:cNvGrpSpPr/>
          <p:nvPr userDrawn="1"/>
        </p:nvGrpSpPr>
        <p:grpSpPr>
          <a:xfrm>
            <a:off x="-3234681" y="-4211449"/>
            <a:ext cx="6735668" cy="6037074"/>
            <a:chOff x="1880901" y="-1703711"/>
            <a:chExt cx="12567620" cy="12567620"/>
          </a:xfrm>
        </p:grpSpPr>
        <p:sp>
          <p:nvSpPr>
            <p:cNvPr id="12" name="Kreis">
              <a:extLst>
                <a:ext uri="{FF2B5EF4-FFF2-40B4-BE49-F238E27FC236}">
                  <a16:creationId xmlns:a16="http://schemas.microsoft.com/office/drawing/2014/main" id="{9F9870F4-1DC2-4A9E-B7FA-20EB5CB8280F}"/>
                </a:ext>
              </a:extLst>
            </p:cNvPr>
            <p:cNvSpPr/>
            <p:nvPr/>
          </p:nvSpPr>
          <p:spPr>
            <a:xfrm>
              <a:off x="1880901" y="-1703711"/>
              <a:ext cx="12567620" cy="12567620"/>
            </a:xfrm>
            <a:prstGeom prst="ellipse">
              <a:avLst/>
            </a:prstGeom>
            <a:solidFill>
              <a:srgbClr val="FFFFFF"/>
            </a:solidFill>
            <a:ln w="25400" cap="flat">
              <a:solidFill>
                <a:srgbClr val="CF3726"/>
              </a:solidFill>
              <a:prstDash val="solid"/>
              <a:miter lim="400000"/>
            </a:ln>
            <a:effectLst/>
          </p:spPr>
          <p:txBody>
            <a:bodyPr wrap="square" lIns="71437" tIns="71437" rIns="71437" bIns="71437" numCol="1" anchor="ctr">
              <a:noAutofit/>
            </a:bodyPr>
            <a:lstStyle/>
            <a:p>
              <a:pPr defTabSz="821531">
                <a:defRPr sz="3000">
                  <a:solidFill>
                    <a:srgbClr val="FFFFFF"/>
                  </a:solidFill>
                  <a:latin typeface="Helvetica Neue Medium"/>
                  <a:ea typeface="Helvetica Neue Medium"/>
                  <a:cs typeface="Helvetica Neue Medium"/>
                  <a:sym typeface="Helvetica Neue Medium"/>
                </a:defRPr>
              </a:pPr>
              <a:endParaRPr/>
            </a:p>
          </p:txBody>
        </p:sp>
        <p:sp>
          <p:nvSpPr>
            <p:cNvPr id="13" name="Oval">
              <a:extLst>
                <a:ext uri="{FF2B5EF4-FFF2-40B4-BE49-F238E27FC236}">
                  <a16:creationId xmlns:a16="http://schemas.microsoft.com/office/drawing/2014/main" id="{0D2A26F0-C539-4B55-9C96-9F96D4FE610C}"/>
                </a:ext>
              </a:extLst>
            </p:cNvPr>
            <p:cNvSpPr/>
            <p:nvPr/>
          </p:nvSpPr>
          <p:spPr>
            <a:xfrm>
              <a:off x="2171260" y="-1385604"/>
              <a:ext cx="11883576" cy="11931408"/>
            </a:xfrm>
            <a:prstGeom prst="ellipse">
              <a:avLst/>
            </a:prstGeom>
            <a:solidFill>
              <a:srgbClr val="FFFFFF"/>
            </a:solidFill>
            <a:ln w="25400" cap="flat">
              <a:solidFill>
                <a:srgbClr val="CF3726"/>
              </a:solidFill>
              <a:prstDash val="solid"/>
              <a:miter lim="400000"/>
            </a:ln>
            <a:effectLst/>
          </p:spPr>
          <p:txBody>
            <a:bodyPr wrap="square" lIns="71437" tIns="71437" rIns="71437" bIns="71437" numCol="1" anchor="ctr">
              <a:noAutofit/>
            </a:bodyPr>
            <a:lstStyle/>
            <a:p>
              <a:pPr defTabSz="821531">
                <a:defRPr sz="3000">
                  <a:solidFill>
                    <a:srgbClr val="FFFFFF"/>
                  </a:solidFill>
                  <a:latin typeface="Helvetica Neue Medium"/>
                  <a:ea typeface="Helvetica Neue Medium"/>
                  <a:cs typeface="Helvetica Neue Medium"/>
                  <a:sym typeface="Helvetica Neue Medium"/>
                </a:defRPr>
              </a:pPr>
              <a:endParaRPr/>
            </a:p>
          </p:txBody>
        </p:sp>
      </p:grpSp>
      <p:sp>
        <p:nvSpPr>
          <p:cNvPr id="4" name="Datumsplatzhalter 3">
            <a:extLst>
              <a:ext uri="{FF2B5EF4-FFF2-40B4-BE49-F238E27FC236}">
                <a16:creationId xmlns:a16="http://schemas.microsoft.com/office/drawing/2014/main" id="{B0C0BDBE-5075-4E3E-AA67-54D69C23A70E}"/>
              </a:ext>
            </a:extLst>
          </p:cNvPr>
          <p:cNvSpPr>
            <a:spLocks noGrp="1"/>
          </p:cNvSpPr>
          <p:nvPr>
            <p:ph type="dt" sz="half" idx="2"/>
          </p:nvPr>
        </p:nvSpPr>
        <p:spPr>
          <a:xfrm>
            <a:off x="831440" y="6560060"/>
            <a:ext cx="11360560" cy="365125"/>
          </a:xfrm>
          <a:prstGeom prst="rect">
            <a:avLst/>
          </a:prstGeom>
        </p:spPr>
        <p:txBody>
          <a:bodyPr vert="horz" lIns="91440" tIns="45720" rIns="91440" bIns="45720" rtlCol="0" anchor="ctr"/>
          <a:lstStyle>
            <a:lvl1pPr algn="l">
              <a:defRPr sz="1000">
                <a:solidFill>
                  <a:schemeClr val="tx1">
                    <a:lumMod val="65000"/>
                    <a:lumOff val="35000"/>
                  </a:schemeClr>
                </a:solidFill>
                <a:latin typeface="Arial Nova" panose="020B0504020202020204" pitchFamily="34" charset="0"/>
              </a:defRPr>
            </a:lvl1pPr>
          </a:lstStyle>
          <a:p>
            <a:r>
              <a:rPr lang="de-DE"/>
              <a:t>www.ml-consulting.koeln                                                                                                                                                                  © ML Consulting 23   •   Konzepte Übungen Test SP Musterperson</a:t>
            </a:r>
            <a:endParaRPr lang="de-DE" dirty="0"/>
          </a:p>
        </p:txBody>
      </p:sp>
      <p:grpSp>
        <p:nvGrpSpPr>
          <p:cNvPr id="14" name="Gruppieren">
            <a:extLst>
              <a:ext uri="{FF2B5EF4-FFF2-40B4-BE49-F238E27FC236}">
                <a16:creationId xmlns:a16="http://schemas.microsoft.com/office/drawing/2014/main" id="{7E6B1979-1E6A-4788-94AD-467E3E9E707F}"/>
              </a:ext>
            </a:extLst>
          </p:cNvPr>
          <p:cNvGrpSpPr/>
          <p:nvPr userDrawn="1"/>
        </p:nvGrpSpPr>
        <p:grpSpPr>
          <a:xfrm>
            <a:off x="10732357" y="1456707"/>
            <a:ext cx="6735668" cy="6037074"/>
            <a:chOff x="1880901" y="-1703711"/>
            <a:chExt cx="12567620" cy="12567620"/>
          </a:xfrm>
        </p:grpSpPr>
        <p:sp>
          <p:nvSpPr>
            <p:cNvPr id="15" name="Kreis">
              <a:extLst>
                <a:ext uri="{FF2B5EF4-FFF2-40B4-BE49-F238E27FC236}">
                  <a16:creationId xmlns:a16="http://schemas.microsoft.com/office/drawing/2014/main" id="{E8927C10-60A7-4C12-A795-4E96C291406F}"/>
                </a:ext>
              </a:extLst>
            </p:cNvPr>
            <p:cNvSpPr/>
            <p:nvPr/>
          </p:nvSpPr>
          <p:spPr>
            <a:xfrm>
              <a:off x="1880901" y="-1703711"/>
              <a:ext cx="12567620" cy="12567620"/>
            </a:xfrm>
            <a:prstGeom prst="ellipse">
              <a:avLst/>
            </a:prstGeom>
            <a:solidFill>
              <a:srgbClr val="FFFFFF"/>
            </a:solidFill>
            <a:ln w="25400" cap="flat">
              <a:solidFill>
                <a:srgbClr val="CF3726"/>
              </a:solidFill>
              <a:prstDash val="solid"/>
              <a:miter lim="400000"/>
            </a:ln>
            <a:effectLst/>
          </p:spPr>
          <p:txBody>
            <a:bodyPr wrap="square" lIns="71437" tIns="71437" rIns="71437" bIns="71437" numCol="1" anchor="ctr">
              <a:noAutofit/>
            </a:bodyPr>
            <a:lstStyle/>
            <a:p>
              <a:pPr defTabSz="821531">
                <a:defRPr sz="3000">
                  <a:solidFill>
                    <a:srgbClr val="FFFFFF"/>
                  </a:solidFill>
                  <a:latin typeface="Helvetica Neue Medium"/>
                  <a:ea typeface="Helvetica Neue Medium"/>
                  <a:cs typeface="Helvetica Neue Medium"/>
                  <a:sym typeface="Helvetica Neue Medium"/>
                </a:defRPr>
              </a:pPr>
              <a:endParaRPr/>
            </a:p>
          </p:txBody>
        </p:sp>
        <p:sp>
          <p:nvSpPr>
            <p:cNvPr id="16" name="Oval">
              <a:extLst>
                <a:ext uri="{FF2B5EF4-FFF2-40B4-BE49-F238E27FC236}">
                  <a16:creationId xmlns:a16="http://schemas.microsoft.com/office/drawing/2014/main" id="{13DC0916-8CDF-4B16-8AF2-0CD189A604EF}"/>
                </a:ext>
              </a:extLst>
            </p:cNvPr>
            <p:cNvSpPr/>
            <p:nvPr/>
          </p:nvSpPr>
          <p:spPr>
            <a:xfrm>
              <a:off x="2171260" y="-1385604"/>
              <a:ext cx="11883576" cy="11931408"/>
            </a:xfrm>
            <a:prstGeom prst="ellipse">
              <a:avLst/>
            </a:prstGeom>
            <a:solidFill>
              <a:srgbClr val="FFFFFF"/>
            </a:solidFill>
            <a:ln w="25400" cap="flat">
              <a:solidFill>
                <a:srgbClr val="CF3726"/>
              </a:solidFill>
              <a:prstDash val="solid"/>
              <a:miter lim="400000"/>
            </a:ln>
            <a:effectLst/>
          </p:spPr>
          <p:txBody>
            <a:bodyPr wrap="square" lIns="71437" tIns="71437" rIns="71437" bIns="71437" numCol="1" anchor="ctr">
              <a:noAutofit/>
            </a:bodyPr>
            <a:lstStyle/>
            <a:p>
              <a:pPr defTabSz="821531">
                <a:defRPr sz="3000">
                  <a:solidFill>
                    <a:srgbClr val="FFFFFF"/>
                  </a:solidFill>
                  <a:latin typeface="Helvetica Neue Medium"/>
                  <a:ea typeface="Helvetica Neue Medium"/>
                  <a:cs typeface="Helvetica Neue Medium"/>
                  <a:sym typeface="Helvetica Neue Medium"/>
                </a:defRPr>
              </a:pPr>
              <a:endParaRPr/>
            </a:p>
          </p:txBody>
        </p:sp>
      </p:grpSp>
      <p:pic>
        <p:nvPicPr>
          <p:cNvPr id="18" name="Grafik 17">
            <a:extLst>
              <a:ext uri="{FF2B5EF4-FFF2-40B4-BE49-F238E27FC236}">
                <a16:creationId xmlns:a16="http://schemas.microsoft.com/office/drawing/2014/main" id="{FB389FE9-883C-44D4-BC10-192F20C7635D}"/>
              </a:ext>
            </a:extLst>
          </p:cNvPr>
          <p:cNvPicPr>
            <a:picLocks noChangeAspect="1"/>
          </p:cNvPicPr>
          <p:nvPr userDrawn="1"/>
        </p:nvPicPr>
        <p:blipFill>
          <a:blip r:embed="rId12"/>
          <a:stretch>
            <a:fillRect/>
          </a:stretch>
        </p:blipFill>
        <p:spPr>
          <a:xfrm>
            <a:off x="0" y="6593822"/>
            <a:ext cx="12192000" cy="243232"/>
          </a:xfrm>
          <a:prstGeom prst="rect">
            <a:avLst/>
          </a:prstGeom>
        </p:spPr>
      </p:pic>
    </p:spTree>
    <p:extLst>
      <p:ext uri="{BB962C8B-B14F-4D97-AF65-F5344CB8AC3E}">
        <p14:creationId xmlns:p14="http://schemas.microsoft.com/office/powerpoint/2010/main" val="319222290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hf hdr="0"/>
  <p:txStyles>
    <p:titleStyle>
      <a:lvl1pPr algn="l" defTabSz="914400" rtl="0" eaLnBrk="1" latinLnBrk="0" hangingPunct="1">
        <a:lnSpc>
          <a:spcPct val="90000"/>
        </a:lnSpc>
        <a:spcBef>
          <a:spcPct val="0"/>
        </a:spcBef>
        <a:buNone/>
        <a:defRPr sz="2800" kern="1200">
          <a:solidFill>
            <a:schemeClr val="tx1">
              <a:lumMod val="65000"/>
              <a:lumOff val="35000"/>
            </a:schemeClr>
          </a:solidFill>
          <a:latin typeface="Arial Nova" panose="020B0504020202020204" pitchFamily="34" charset="0"/>
          <a:ea typeface="+mj-ea"/>
          <a:cs typeface="+mj-cs"/>
        </a:defRPr>
      </a:lvl1pPr>
    </p:titleStyle>
    <p:body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CCF942D-75FD-4FA4-B0AF-B3C22C7D4CA5}"/>
              </a:ext>
            </a:extLst>
          </p:cNvPr>
          <p:cNvSpPr>
            <a:spLocks noGrp="1"/>
          </p:cNvSpPr>
          <p:nvPr>
            <p:ph type="title"/>
          </p:nvPr>
        </p:nvSpPr>
        <p:spPr>
          <a:xfrm>
            <a:off x="6679607" y="0"/>
            <a:ext cx="10515600"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6C4D97F0-AD0A-4AEB-BC72-5B7F52962C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marL="342900" lvl="1" indent="-342900" algn="l" defTabSz="914400" rtl="0" eaLnBrk="0" fontAlgn="base" latinLnBrk="0" hangingPunct="0">
              <a:lnSpc>
                <a:spcPct val="150000"/>
              </a:lnSpc>
              <a:spcBef>
                <a:spcPct val="20000"/>
              </a:spcBef>
              <a:spcAft>
                <a:spcPct val="0"/>
              </a:spcAft>
              <a:buClr>
                <a:srgbClr val="FF0000"/>
              </a:buClr>
              <a:buSzPct val="120000"/>
              <a:buFont typeface="Courier New" panose="02070309020205020404" pitchFamily="49" charset="0"/>
              <a:buChar char="o"/>
              <a:defRPr/>
            </a:pPr>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a:extLst>
              <a:ext uri="{FF2B5EF4-FFF2-40B4-BE49-F238E27FC236}">
                <a16:creationId xmlns:a16="http://schemas.microsoft.com/office/drawing/2014/main" id="{A4A429CB-CC39-48AA-ACD9-4C9B54A981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C9F8D2-5BD9-4669-9F73-3AADD221E14D}" type="slidenum">
              <a:rPr lang="de-DE" smtClean="0"/>
              <a:t>‹Nr.›</a:t>
            </a:fld>
            <a:endParaRPr lang="de-DE"/>
          </a:p>
        </p:txBody>
      </p:sp>
      <p:sp>
        <p:nvSpPr>
          <p:cNvPr id="5" name="Fußzeilenplatzhalter 4">
            <a:extLst>
              <a:ext uri="{FF2B5EF4-FFF2-40B4-BE49-F238E27FC236}">
                <a16:creationId xmlns:a16="http://schemas.microsoft.com/office/drawing/2014/main" id="{DEB9FBEA-F673-460A-8A50-5FF0B4288C7D}"/>
              </a:ext>
            </a:extLst>
          </p:cNvPr>
          <p:cNvSpPr>
            <a:spLocks noGrp="1"/>
          </p:cNvSpPr>
          <p:nvPr>
            <p:ph type="ftr" sz="quarter" idx="3"/>
          </p:nvPr>
        </p:nvSpPr>
        <p:spPr>
          <a:xfrm>
            <a:off x="7543800" y="6628606"/>
            <a:ext cx="4114800" cy="365125"/>
          </a:xfrm>
          <a:prstGeom prst="rect">
            <a:avLst/>
          </a:prstGeom>
        </p:spPr>
        <p:txBody>
          <a:bodyPr vert="horz" lIns="91440" tIns="45720" rIns="91440" bIns="45720" rtlCol="0" anchor="ctr"/>
          <a:lstStyle>
            <a:lvl1pPr algn="ctr">
              <a:defRPr sz="600">
                <a:solidFill>
                  <a:schemeClr val="tx1">
                    <a:lumMod val="65000"/>
                    <a:lumOff val="35000"/>
                  </a:schemeClr>
                </a:solidFill>
                <a:latin typeface="Arial Nova" panose="020B0504020202020204" pitchFamily="34" charset="0"/>
              </a:defRPr>
            </a:lvl1pPr>
          </a:lstStyle>
          <a:p>
            <a:endParaRPr lang="de-DE" dirty="0"/>
          </a:p>
        </p:txBody>
      </p:sp>
      <p:sp>
        <p:nvSpPr>
          <p:cNvPr id="8" name="Linie">
            <a:extLst>
              <a:ext uri="{FF2B5EF4-FFF2-40B4-BE49-F238E27FC236}">
                <a16:creationId xmlns:a16="http://schemas.microsoft.com/office/drawing/2014/main" id="{382C3248-AAD7-4DDA-AD83-BE42B8E9C198}"/>
              </a:ext>
            </a:extLst>
          </p:cNvPr>
          <p:cNvSpPr/>
          <p:nvPr userDrawn="1"/>
        </p:nvSpPr>
        <p:spPr>
          <a:xfrm>
            <a:off x="6309360" y="918454"/>
            <a:ext cx="6758982" cy="1"/>
          </a:xfrm>
          <a:prstGeom prst="line">
            <a:avLst/>
          </a:prstGeom>
          <a:ln w="25400">
            <a:solidFill>
              <a:srgbClr val="CF3726"/>
            </a:solidFill>
            <a:miter lim="400000"/>
          </a:ln>
        </p:spPr>
        <p:txBody>
          <a:bodyPr lIns="71437" tIns="71437" rIns="71437" bIns="71437" anchor="ctr"/>
          <a:lstStyle/>
          <a:p>
            <a:endParaRPr/>
          </a:p>
        </p:txBody>
      </p:sp>
      <p:sp>
        <p:nvSpPr>
          <p:cNvPr id="9" name="Linie">
            <a:extLst>
              <a:ext uri="{FF2B5EF4-FFF2-40B4-BE49-F238E27FC236}">
                <a16:creationId xmlns:a16="http://schemas.microsoft.com/office/drawing/2014/main" id="{45EA823F-E668-4D1D-8C43-517322680846}"/>
              </a:ext>
            </a:extLst>
          </p:cNvPr>
          <p:cNvSpPr/>
          <p:nvPr userDrawn="1"/>
        </p:nvSpPr>
        <p:spPr>
          <a:xfrm>
            <a:off x="8557916" y="1112579"/>
            <a:ext cx="6758982" cy="0"/>
          </a:xfrm>
          <a:prstGeom prst="line">
            <a:avLst/>
          </a:prstGeom>
          <a:ln w="25400">
            <a:solidFill>
              <a:srgbClr val="5E5E5E"/>
            </a:solidFill>
            <a:miter lim="400000"/>
          </a:ln>
        </p:spPr>
        <p:txBody>
          <a:bodyPr lIns="71437" tIns="71437" rIns="71437" bIns="71437" anchor="ctr"/>
          <a:lstStyle/>
          <a:p>
            <a:endParaRPr/>
          </a:p>
        </p:txBody>
      </p:sp>
      <p:pic>
        <p:nvPicPr>
          <p:cNvPr id="10" name="Grafik 9">
            <a:extLst>
              <a:ext uri="{FF2B5EF4-FFF2-40B4-BE49-F238E27FC236}">
                <a16:creationId xmlns:a16="http://schemas.microsoft.com/office/drawing/2014/main" id="{4C7B1853-0260-4A14-A89D-F2A58D7EB5B7}"/>
              </a:ext>
            </a:extLst>
          </p:cNvPr>
          <p:cNvPicPr>
            <a:picLocks noChangeAspect="1"/>
          </p:cNvPicPr>
          <p:nvPr userDrawn="1"/>
        </p:nvPicPr>
        <p:blipFill>
          <a:blip r:embed="rId13"/>
          <a:stretch>
            <a:fillRect/>
          </a:stretch>
        </p:blipFill>
        <p:spPr>
          <a:xfrm>
            <a:off x="0" y="6599859"/>
            <a:ext cx="12192000" cy="243232"/>
          </a:xfrm>
          <a:prstGeom prst="rect">
            <a:avLst/>
          </a:prstGeom>
        </p:spPr>
      </p:pic>
      <p:sp>
        <p:nvSpPr>
          <p:cNvPr id="4" name="Datumsplatzhalter 3">
            <a:extLst>
              <a:ext uri="{FF2B5EF4-FFF2-40B4-BE49-F238E27FC236}">
                <a16:creationId xmlns:a16="http://schemas.microsoft.com/office/drawing/2014/main" id="{22AA5828-E1A7-4411-B459-1C3A044FDA29}"/>
              </a:ext>
            </a:extLst>
          </p:cNvPr>
          <p:cNvSpPr>
            <a:spLocks noGrp="1"/>
          </p:cNvSpPr>
          <p:nvPr>
            <p:ph type="dt" sz="half" idx="2"/>
          </p:nvPr>
        </p:nvSpPr>
        <p:spPr>
          <a:xfrm>
            <a:off x="838200" y="6564355"/>
            <a:ext cx="10820400" cy="365125"/>
          </a:xfrm>
          <a:prstGeom prst="rect">
            <a:avLst/>
          </a:prstGeom>
        </p:spPr>
        <p:txBody>
          <a:bodyPr vert="horz" lIns="91440" tIns="45720" rIns="91440" bIns="45720" rtlCol="0" anchor="ctr"/>
          <a:lstStyle>
            <a:lvl1pPr algn="l">
              <a:defRPr sz="1000">
                <a:solidFill>
                  <a:schemeClr val="tx1">
                    <a:lumMod val="65000"/>
                    <a:lumOff val="35000"/>
                  </a:schemeClr>
                </a:solidFill>
                <a:latin typeface="Arial Nova" panose="020B0504020202020204" pitchFamily="34" charset="0"/>
              </a:defRPr>
            </a:lvl1pPr>
          </a:lstStyle>
          <a:p>
            <a:r>
              <a:rPr lang="de-DE"/>
              <a:t>www.ml-consulting.koeln                                                                                                                                                                  © ML Consulting 23   •   Konzepte Übungen Test SP Musterperson</a:t>
            </a:r>
            <a:endParaRPr lang="de-DE" dirty="0"/>
          </a:p>
        </p:txBody>
      </p:sp>
    </p:spTree>
    <p:extLst>
      <p:ext uri="{BB962C8B-B14F-4D97-AF65-F5344CB8AC3E}">
        <p14:creationId xmlns:p14="http://schemas.microsoft.com/office/powerpoint/2010/main" val="31884243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2800" kern="1200">
          <a:solidFill>
            <a:schemeClr val="tx1">
              <a:lumMod val="65000"/>
              <a:lumOff val="35000"/>
            </a:schemeClr>
          </a:solidFill>
          <a:latin typeface="Arial Nova" panose="020B0504020202020204" pitchFamily="34" charset="0"/>
          <a:ea typeface="+mj-ea"/>
          <a:cs typeface="+mj-cs"/>
        </a:defRPr>
      </a:lvl1pPr>
    </p:titleStyle>
    <p:bodyStyle>
      <a:lvl1pPr marL="457200" indent="-4572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EFE819-7A33-413F-ACCC-BC81AF695072}"/>
              </a:ext>
            </a:extLst>
          </p:cNvPr>
          <p:cNvSpPr>
            <a:spLocks noGrp="1"/>
          </p:cNvSpPr>
          <p:nvPr>
            <p:ph type="ctrTitle" idx="4294967295"/>
          </p:nvPr>
        </p:nvSpPr>
        <p:spPr>
          <a:xfrm>
            <a:off x="1524000" y="1122363"/>
            <a:ext cx="9144000" cy="2387600"/>
          </a:xfrm>
        </p:spPr>
        <p:txBody>
          <a:bodyPr/>
          <a:lstStyle/>
          <a:p>
            <a:r>
              <a:rPr lang="de-DE" dirty="0"/>
              <a:t>				</a:t>
            </a:r>
          </a:p>
        </p:txBody>
      </p:sp>
      <p:sp>
        <p:nvSpPr>
          <p:cNvPr id="6" name="Fußzeilenplatzhalter 5">
            <a:extLst>
              <a:ext uri="{FF2B5EF4-FFF2-40B4-BE49-F238E27FC236}">
                <a16:creationId xmlns:a16="http://schemas.microsoft.com/office/drawing/2014/main" id="{BAC550D5-EA86-45D3-8E96-3544A228F391}"/>
              </a:ext>
            </a:extLst>
          </p:cNvPr>
          <p:cNvSpPr>
            <a:spLocks noGrp="1"/>
          </p:cNvSpPr>
          <p:nvPr>
            <p:ph type="ftr" sz="quarter" idx="4294967295"/>
          </p:nvPr>
        </p:nvSpPr>
        <p:spPr>
          <a:xfrm>
            <a:off x="6902116" y="6538912"/>
            <a:ext cx="4114800" cy="365125"/>
          </a:xfrm>
          <a:prstGeom prst="rect">
            <a:avLst/>
          </a:prstGeom>
        </p:spPr>
        <p:txBody>
          <a:bodyPr/>
          <a:lstStyle/>
          <a:p>
            <a:endParaRPr lang="de-DE" dirty="0"/>
          </a:p>
        </p:txBody>
      </p:sp>
      <p:sp>
        <p:nvSpPr>
          <p:cNvPr id="7" name="Datumsplatzhalter 6">
            <a:extLst>
              <a:ext uri="{FF2B5EF4-FFF2-40B4-BE49-F238E27FC236}">
                <a16:creationId xmlns:a16="http://schemas.microsoft.com/office/drawing/2014/main" id="{2D28180B-BA25-46BE-BB73-C5C76E941B7F}"/>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8" name="Untertitel 2">
            <a:extLst>
              <a:ext uri="{FF2B5EF4-FFF2-40B4-BE49-F238E27FC236}">
                <a16:creationId xmlns:a16="http://schemas.microsoft.com/office/drawing/2014/main" id="{E70F18B8-8DCD-429E-AF8D-AA2DAEB55092}"/>
              </a:ext>
            </a:extLst>
          </p:cNvPr>
          <p:cNvSpPr>
            <a:spLocks noGrp="1"/>
          </p:cNvSpPr>
          <p:nvPr>
            <p:ph type="subTitle" idx="1"/>
          </p:nvPr>
        </p:nvSpPr>
        <p:spPr>
          <a:xfrm>
            <a:off x="1524000" y="3602038"/>
            <a:ext cx="9144000" cy="1655762"/>
          </a:xfrm>
        </p:spPr>
        <p:txBody>
          <a:bodyPr vert="horz" lIns="91440" tIns="45720" rIns="91440" bIns="45720" rtlCol="0" anchor="t">
            <a:normAutofit/>
          </a:bodyPr>
          <a:lstStyle/>
          <a:p>
            <a:r>
              <a:rPr lang="de-DE" dirty="0">
                <a:latin typeface="Arial Nova"/>
                <a:cs typeface="Arial"/>
              </a:rPr>
              <a:t>SCG Selbstprofil®</a:t>
            </a:r>
          </a:p>
          <a:p>
            <a:r>
              <a:rPr lang="de-DE" dirty="0"/>
              <a:t>Ihr persönliches Profil</a:t>
            </a:r>
          </a:p>
          <a:p>
            <a:r>
              <a:rPr lang="de-DE" dirty="0">
                <a:latin typeface="Arial Nova"/>
                <a:cs typeface="Arial"/>
              </a:rPr>
              <a:t>Auswertung für Musterperson</a:t>
            </a:r>
            <a:endParaRPr lang="de-DE" dirty="0">
              <a:highlight>
                <a:srgbClr val="FFFF00"/>
              </a:highlight>
            </a:endParaRPr>
          </a:p>
        </p:txBody>
      </p:sp>
      <p:sp>
        <p:nvSpPr>
          <p:cNvPr id="9" name="Textfeld 8">
            <a:extLst>
              <a:ext uri="{FF2B5EF4-FFF2-40B4-BE49-F238E27FC236}">
                <a16:creationId xmlns:a16="http://schemas.microsoft.com/office/drawing/2014/main" id="{B1A9C85F-99E9-407B-9FBA-86EE2D0C64BF}"/>
              </a:ext>
            </a:extLst>
          </p:cNvPr>
          <p:cNvSpPr txBox="1"/>
          <p:nvPr/>
        </p:nvSpPr>
        <p:spPr>
          <a:xfrm>
            <a:off x="11465746" y="6621406"/>
            <a:ext cx="255198"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1</a:t>
            </a:r>
          </a:p>
        </p:txBody>
      </p:sp>
    </p:spTree>
    <p:extLst>
      <p:ext uri="{BB962C8B-B14F-4D97-AF65-F5344CB8AC3E}">
        <p14:creationId xmlns:p14="http://schemas.microsoft.com/office/powerpoint/2010/main" val="3223938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13341" y="-39522"/>
            <a:ext cx="10289335" cy="1325563"/>
          </a:xfrm>
        </p:spPr>
        <p:txBody>
          <a:bodyPr>
            <a:normAutofit/>
          </a:bodyPr>
          <a:lstStyle/>
          <a:p>
            <a:r>
              <a:rPr lang="de-DE" sz="2400" dirty="0"/>
              <a:t>Skala Wettbewerb: </a:t>
            </a:r>
            <a:br>
              <a:rPr lang="de-DE" sz="2400" dirty="0"/>
            </a:br>
            <a:r>
              <a:rPr lang="de-DE" sz="2400" dirty="0"/>
              <a:t>Orientierung an Leistung und Maßstäben</a:t>
            </a:r>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086911"/>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10" name="Tabelle 9">
            <a:extLst>
              <a:ext uri="{FF2B5EF4-FFF2-40B4-BE49-F238E27FC236}">
                <a16:creationId xmlns:a16="http://schemas.microsoft.com/office/drawing/2014/main" id="{847D0160-98F1-43E3-AAE2-7F4AC08B6952}"/>
              </a:ext>
            </a:extLst>
          </p:cNvPr>
          <p:cNvGraphicFramePr>
            <a:graphicFrameLocks noGrp="1"/>
          </p:cNvGraphicFramePr>
          <p:nvPr>
            <p:extLst>
              <p:ext uri="{D42A27DB-BD31-4B8C-83A1-F6EECF244321}">
                <p14:modId xmlns:p14="http://schemas.microsoft.com/office/powerpoint/2010/main" val="3388386316"/>
              </p:ext>
            </p:extLst>
          </p:nvPr>
        </p:nvGraphicFramePr>
        <p:xfrm>
          <a:off x="1830195" y="1867804"/>
          <a:ext cx="9134367" cy="2060448"/>
        </p:xfrm>
        <a:graphic>
          <a:graphicData uri="http://schemas.openxmlformats.org/drawingml/2006/table">
            <a:tbl>
              <a:tblPr firstRow="1" bandRow="1">
                <a:tableStyleId>{5C22544A-7EE6-4342-B048-85BDC9FD1C3A}</a:tableStyleId>
              </a:tblPr>
              <a:tblGrid>
                <a:gridCol w="531191">
                  <a:extLst>
                    <a:ext uri="{9D8B030D-6E8A-4147-A177-3AD203B41FA5}">
                      <a16:colId xmlns:a16="http://schemas.microsoft.com/office/drawing/2014/main" val="20000"/>
                    </a:ext>
                  </a:extLst>
                </a:gridCol>
                <a:gridCol w="8603176">
                  <a:extLst>
                    <a:ext uri="{9D8B030D-6E8A-4147-A177-3AD203B41FA5}">
                      <a16:colId xmlns:a16="http://schemas.microsoft.com/office/drawing/2014/main" val="20001"/>
                    </a:ext>
                  </a:extLst>
                </a:gridCol>
              </a:tblGrid>
              <a:tr h="860743">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 Leistungsbereitschaft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Starker Antrieb über Vergleiche mit anderen (will besser sein)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Hohes Energielevel</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Präsent, mitteilungsfreudig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90365">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Ihr Wissen nicht ausschließlich als Wettbewerbsvorteil zu nutzen, sondern dieses auch einzubringen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Bitte stellen Sie neben dem eigenen, kurzfristigen Nutzen, auch die langfristigen, insbesondere die unternehmerischen Ziele in den Fokus</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Lassen Sie Raum für andere Meinungen und Ideen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Ihre Energie für den Wettbewerb auf das Wesentliche zu konzentrieren (investieren Sie nicht in Nebenschauplätze)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1" name="Tabelle 10">
            <a:extLst>
              <a:ext uri="{FF2B5EF4-FFF2-40B4-BE49-F238E27FC236}">
                <a16:creationId xmlns:a16="http://schemas.microsoft.com/office/drawing/2014/main" id="{AD7C4669-5A88-42A8-B51A-4CB1125D7868}"/>
              </a:ext>
            </a:extLst>
          </p:cNvPr>
          <p:cNvGraphicFramePr>
            <a:graphicFrameLocks noGrp="1"/>
          </p:cNvGraphicFramePr>
          <p:nvPr>
            <p:extLst>
              <p:ext uri="{D42A27DB-BD31-4B8C-83A1-F6EECF244321}">
                <p14:modId xmlns:p14="http://schemas.microsoft.com/office/powerpoint/2010/main" val="415544075"/>
              </p:ext>
            </p:extLst>
          </p:nvPr>
        </p:nvGraphicFramePr>
        <p:xfrm>
          <a:off x="1830194" y="4374092"/>
          <a:ext cx="9134368" cy="2088232"/>
        </p:xfrm>
        <a:graphic>
          <a:graphicData uri="http://schemas.openxmlformats.org/drawingml/2006/table">
            <a:tbl>
              <a:tblPr firstRow="1" bandRow="1">
                <a:tableStyleId>{5C22544A-7EE6-4342-B048-85BDC9FD1C3A}</a:tableStyleId>
              </a:tblPr>
              <a:tblGrid>
                <a:gridCol w="531191">
                  <a:extLst>
                    <a:ext uri="{9D8B030D-6E8A-4147-A177-3AD203B41FA5}">
                      <a16:colId xmlns:a16="http://schemas.microsoft.com/office/drawing/2014/main" val="20000"/>
                    </a:ext>
                  </a:extLst>
                </a:gridCol>
                <a:gridCol w="8603177">
                  <a:extLst>
                    <a:ext uri="{9D8B030D-6E8A-4147-A177-3AD203B41FA5}">
                      <a16:colId xmlns:a16="http://schemas.microsoft.com/office/drawing/2014/main" val="20001"/>
                    </a:ext>
                  </a:extLst>
                </a:gridCol>
              </a:tblGrid>
              <a:tr h="998043">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Richtet sein Handeln an eigenen Maßstäben aus</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Bezieht in Entscheidungen auch Interessen anderer Stakeholder mit ein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Teilt sein Wissen gerne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Erfreut sich auch an Erfolgen anderer; setzt sich für gute Ideen ein, auch wenn diese von anderen generiert wurden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90189">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Ihre eigenen Interessen nicht aus den Augen zu verlieren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Zeigen Sie auch in Teamaufgaben Präsenz und Sichtbarkeit, beispielsweise durch das gezielte Aufzeigen des eigenen Inputs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4EBC5AFC-B2A3-42F6-A747-4D2B1E172F3A}"/>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11</a:t>
            </a:r>
          </a:p>
        </p:txBody>
      </p:sp>
    </p:spTree>
    <p:extLst>
      <p:ext uri="{BB962C8B-B14F-4D97-AF65-F5344CB8AC3E}">
        <p14:creationId xmlns:p14="http://schemas.microsoft.com/office/powerpoint/2010/main" val="2859710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13341" y="-39522"/>
            <a:ext cx="10289335" cy="1325563"/>
          </a:xfrm>
        </p:spPr>
        <p:txBody>
          <a:bodyPr>
            <a:normAutofit/>
          </a:bodyPr>
          <a:lstStyle/>
          <a:p>
            <a:r>
              <a:rPr lang="de-DE" sz="2400" dirty="0"/>
              <a:t>Skala Einfluss: Neigung nach Führungs- </a:t>
            </a:r>
            <a:br>
              <a:rPr lang="de-DE" sz="2400" dirty="0"/>
            </a:br>
            <a:r>
              <a:rPr lang="de-DE" sz="2400" dirty="0"/>
              <a:t>und Steuerungsaufgaben</a:t>
            </a:r>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086911"/>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8" name="Tabelle 7">
            <a:extLst>
              <a:ext uri="{FF2B5EF4-FFF2-40B4-BE49-F238E27FC236}">
                <a16:creationId xmlns:a16="http://schemas.microsoft.com/office/drawing/2014/main" id="{CC17336F-684E-498C-A477-DF526287F81B}"/>
              </a:ext>
            </a:extLst>
          </p:cNvPr>
          <p:cNvGraphicFramePr>
            <a:graphicFrameLocks noGrp="1"/>
          </p:cNvGraphicFramePr>
          <p:nvPr>
            <p:extLst>
              <p:ext uri="{D42A27DB-BD31-4B8C-83A1-F6EECF244321}">
                <p14:modId xmlns:p14="http://schemas.microsoft.com/office/powerpoint/2010/main" val="3451905967"/>
              </p:ext>
            </p:extLst>
          </p:nvPr>
        </p:nvGraphicFramePr>
        <p:xfrm>
          <a:off x="1833720" y="1837346"/>
          <a:ext cx="9130842" cy="2023994"/>
        </p:xfrm>
        <a:graphic>
          <a:graphicData uri="http://schemas.openxmlformats.org/drawingml/2006/table">
            <a:tbl>
              <a:tblPr firstRow="1" bandRow="1">
                <a:tableStyleId>{5C22544A-7EE6-4342-B048-85BDC9FD1C3A}</a:tableStyleId>
              </a:tblPr>
              <a:tblGrid>
                <a:gridCol w="530986">
                  <a:extLst>
                    <a:ext uri="{9D8B030D-6E8A-4147-A177-3AD203B41FA5}">
                      <a16:colId xmlns:a16="http://schemas.microsoft.com/office/drawing/2014/main" val="20000"/>
                    </a:ext>
                  </a:extLst>
                </a:gridCol>
                <a:gridCol w="8599856">
                  <a:extLst>
                    <a:ext uri="{9D8B030D-6E8A-4147-A177-3AD203B41FA5}">
                      <a16:colId xmlns:a16="http://schemas.microsoft.com/office/drawing/2014/main" val="20001"/>
                    </a:ext>
                  </a:extLst>
                </a:gridCol>
              </a:tblGrid>
              <a:tr h="93530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das Interesse und den Willen, Verantwortung zu übernehmen (Führungs- und Steuerungsaufgaben)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Nimmt die zur Durchsetzung notwendigen Konflikte an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eine Freude daran, Anweisungen zu erteilen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Bringt sich gerne in Diskussionen ein und steht für seine Position 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88686">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in Ihrem Auftreten darauf, Dominanz in einem angemessenen Maße zu zeigen, um Negativwirkungen auf Ihr Gegenüber zu vermeiden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Lassen Sie Andersartigkeit in Form von differenzierten Denkansätzen zu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Menschen für sich und Ihre Inhalte zu gewinnen und zu begeistern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9" name="Tabelle 8">
            <a:extLst>
              <a:ext uri="{FF2B5EF4-FFF2-40B4-BE49-F238E27FC236}">
                <a16:creationId xmlns:a16="http://schemas.microsoft.com/office/drawing/2014/main" id="{F0CB7AC6-B9F7-4D1C-8918-39D77E30151E}"/>
              </a:ext>
            </a:extLst>
          </p:cNvPr>
          <p:cNvGraphicFramePr>
            <a:graphicFrameLocks noGrp="1"/>
          </p:cNvGraphicFramePr>
          <p:nvPr>
            <p:extLst>
              <p:ext uri="{D42A27DB-BD31-4B8C-83A1-F6EECF244321}">
                <p14:modId xmlns:p14="http://schemas.microsoft.com/office/powerpoint/2010/main" val="1128623906"/>
              </p:ext>
            </p:extLst>
          </p:nvPr>
        </p:nvGraphicFramePr>
        <p:xfrm>
          <a:off x="1833720" y="4374568"/>
          <a:ext cx="9196745" cy="1859319"/>
        </p:xfrm>
        <a:graphic>
          <a:graphicData uri="http://schemas.openxmlformats.org/drawingml/2006/table">
            <a:tbl>
              <a:tblPr firstRow="1" bandRow="1">
                <a:tableStyleId>{5C22544A-7EE6-4342-B048-85BDC9FD1C3A}</a:tableStyleId>
              </a:tblPr>
              <a:tblGrid>
                <a:gridCol w="534818">
                  <a:extLst>
                    <a:ext uri="{9D8B030D-6E8A-4147-A177-3AD203B41FA5}">
                      <a16:colId xmlns:a16="http://schemas.microsoft.com/office/drawing/2014/main" val="20000"/>
                    </a:ext>
                  </a:extLst>
                </a:gridCol>
                <a:gridCol w="8661927">
                  <a:extLst>
                    <a:ext uri="{9D8B030D-6E8A-4147-A177-3AD203B41FA5}">
                      <a16:colId xmlns:a16="http://schemas.microsoft.com/office/drawing/2014/main" val="20001"/>
                    </a:ext>
                  </a:extLst>
                </a:gridCol>
              </a:tblGrid>
              <a:tr h="75161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Fühlt sich wohl in einer stark inhaltlich getriebenen Rolle (Experte)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 Akzeptanz gegenüber Führung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Bringt Wissen gerne in Teams 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07701">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klar Position zu beziehen und auch auf Widerstand hin für Ihre Meinung einzustehen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Seien Sie sich Ihrer Expertise bewusst und trauen Sie sich auch dafür Verantwortung zu übernehmen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Beziehen Sie Position durch Regel- und /oder Prozessverantwortung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E32044CD-558F-48B5-A967-6FC4DFD49318}"/>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12</a:t>
            </a:r>
          </a:p>
        </p:txBody>
      </p:sp>
    </p:spTree>
    <p:extLst>
      <p:ext uri="{BB962C8B-B14F-4D97-AF65-F5344CB8AC3E}">
        <p14:creationId xmlns:p14="http://schemas.microsoft.com/office/powerpoint/2010/main" val="3372756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13341" y="-121902"/>
            <a:ext cx="10289335" cy="1325563"/>
          </a:xfrm>
        </p:spPr>
        <p:txBody>
          <a:bodyPr>
            <a:normAutofit/>
          </a:bodyPr>
          <a:lstStyle/>
          <a:p>
            <a:r>
              <a:rPr lang="de-DE" sz="2000" dirty="0"/>
              <a:t>Skala Handlungsorientierung: </a:t>
            </a:r>
            <a:br>
              <a:rPr lang="de-DE" sz="2000" dirty="0"/>
            </a:br>
            <a:r>
              <a:rPr lang="de-DE" sz="2000" dirty="0"/>
              <a:t>Neigung zur Umsetzung des Intendierten </a:t>
            </a:r>
            <a:br>
              <a:rPr lang="de-DE" sz="2000" dirty="0"/>
            </a:br>
            <a:r>
              <a:rPr lang="de-DE" sz="2000" dirty="0"/>
              <a:t>in Handlung</a:t>
            </a:r>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086911"/>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10" name="Tabelle 9">
            <a:extLst>
              <a:ext uri="{FF2B5EF4-FFF2-40B4-BE49-F238E27FC236}">
                <a16:creationId xmlns:a16="http://schemas.microsoft.com/office/drawing/2014/main" id="{2C38D394-0119-4D30-AD27-3E74A5D9E041}"/>
              </a:ext>
            </a:extLst>
          </p:cNvPr>
          <p:cNvGraphicFramePr>
            <a:graphicFrameLocks noGrp="1"/>
          </p:cNvGraphicFramePr>
          <p:nvPr>
            <p:extLst>
              <p:ext uri="{D42A27DB-BD31-4B8C-83A1-F6EECF244321}">
                <p14:modId xmlns:p14="http://schemas.microsoft.com/office/powerpoint/2010/main" val="3635235800"/>
              </p:ext>
            </p:extLst>
          </p:nvPr>
        </p:nvGraphicFramePr>
        <p:xfrm>
          <a:off x="1833720" y="1859711"/>
          <a:ext cx="9196745" cy="2167210"/>
        </p:xfrm>
        <a:graphic>
          <a:graphicData uri="http://schemas.openxmlformats.org/drawingml/2006/table">
            <a:tbl>
              <a:tblPr firstRow="1" bandRow="1">
                <a:tableStyleId>{5C22544A-7EE6-4342-B048-85BDC9FD1C3A}</a:tableStyleId>
              </a:tblPr>
              <a:tblGrid>
                <a:gridCol w="534818">
                  <a:extLst>
                    <a:ext uri="{9D8B030D-6E8A-4147-A177-3AD203B41FA5}">
                      <a16:colId xmlns:a16="http://schemas.microsoft.com/office/drawing/2014/main" val="20000"/>
                    </a:ext>
                  </a:extLst>
                </a:gridCol>
                <a:gridCol w="8661927">
                  <a:extLst>
                    <a:ext uri="{9D8B030D-6E8A-4147-A177-3AD203B41FA5}">
                      <a16:colId xmlns:a16="http://schemas.microsoft.com/office/drawing/2014/main" val="20001"/>
                    </a:ext>
                  </a:extLst>
                </a:gridCol>
              </a:tblGrid>
              <a:tr h="1064961">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Entscheidungsfreude; kann auch Entscheidungen unter Unsicherheit bzw. bei rudimentärer Informationslage treffen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eine hohe Umsetzungsorientierung, wird aktiv bzw. initiiert intendierte Handlungen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Bei Misserfolgen Neigung, sich nicht unnötig lange mit der Fehlersuche bzw. der Schuldfrage auseinanderzusetzen; wird aktiv (ist mehr im Wie als im Warum)</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Handlungen werden zielstrebig zu Ende geführt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02249">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Beziehen Sie neben Fakteninformationen auch Beziehungsinformationen (Informationen zwischen den Zeilen) in Ihre Entscheidungsfindung mit ein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Beachten Sie, auch Kontextinformationen in Ihr Handeln mit einzubeziehen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Beachten Sie Informations- und Abstimmungsbedürfnisse anderer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1" name="Tabelle 10">
            <a:extLst>
              <a:ext uri="{FF2B5EF4-FFF2-40B4-BE49-F238E27FC236}">
                <a16:creationId xmlns:a16="http://schemas.microsoft.com/office/drawing/2014/main" id="{A24E690D-A313-4951-8968-56454C575E9F}"/>
              </a:ext>
            </a:extLst>
          </p:cNvPr>
          <p:cNvGraphicFramePr>
            <a:graphicFrameLocks noGrp="1"/>
          </p:cNvGraphicFramePr>
          <p:nvPr>
            <p:extLst>
              <p:ext uri="{D42A27DB-BD31-4B8C-83A1-F6EECF244321}">
                <p14:modId xmlns:p14="http://schemas.microsoft.com/office/powerpoint/2010/main" val="3881601998"/>
              </p:ext>
            </p:extLst>
          </p:nvPr>
        </p:nvGraphicFramePr>
        <p:xfrm>
          <a:off x="1841958" y="4383168"/>
          <a:ext cx="9188507" cy="1942704"/>
        </p:xfrm>
        <a:graphic>
          <a:graphicData uri="http://schemas.openxmlformats.org/drawingml/2006/table">
            <a:tbl>
              <a:tblPr firstRow="1" bandRow="1">
                <a:tableStyleId>{5C22544A-7EE6-4342-B048-85BDC9FD1C3A}</a:tableStyleId>
              </a:tblPr>
              <a:tblGrid>
                <a:gridCol w="534339">
                  <a:extLst>
                    <a:ext uri="{9D8B030D-6E8A-4147-A177-3AD203B41FA5}">
                      <a16:colId xmlns:a16="http://schemas.microsoft.com/office/drawing/2014/main" val="20000"/>
                    </a:ext>
                  </a:extLst>
                </a:gridCol>
                <a:gridCol w="8654168">
                  <a:extLst>
                    <a:ext uri="{9D8B030D-6E8A-4147-A177-3AD203B41FA5}">
                      <a16:colId xmlns:a16="http://schemas.microsoft.com/office/drawing/2014/main" val="20001"/>
                    </a:ext>
                  </a:extLst>
                </a:gridCol>
              </a:tblGrid>
              <a:tr h="635183">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Tiefgang in der Analyse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Gute Information an und Abstimmung mit Beteiligten in der Organisation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Bedenkt Ursache-Wirkungszusammenhänge im hohen Maße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Perspektivreiche Problembetrachtung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80120">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Beachten Sie, Ihr Ziel klar zu definieren, um Abweichungen schnell zu erkennen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Setzen Sie sich Meilensteine und Deadlines, um unnötig tiefe und zeitintensive Analysen zu erkennen und zu reduzieren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Definieren Sie Bearbeitungsregeln, um zu Entscheidungen zu kommen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Nehmen Sie, sofern möglich, eine moderierende Rolle ein – übernehmen Sie Prozessverantwortung, wenn Sie die inhaltliche Verantwortung teilen möchten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FCB905D2-8B26-471C-8ECF-962303D6C4E4}"/>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13</a:t>
            </a:r>
          </a:p>
        </p:txBody>
      </p:sp>
    </p:spTree>
    <p:extLst>
      <p:ext uri="{BB962C8B-B14F-4D97-AF65-F5344CB8AC3E}">
        <p14:creationId xmlns:p14="http://schemas.microsoft.com/office/powerpoint/2010/main" val="1671083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13341" y="-121902"/>
            <a:ext cx="10289335" cy="1325563"/>
          </a:xfrm>
        </p:spPr>
        <p:txBody>
          <a:bodyPr>
            <a:normAutofit/>
          </a:bodyPr>
          <a:lstStyle/>
          <a:p>
            <a:r>
              <a:rPr lang="de-DE" sz="2000" dirty="0"/>
              <a:t>Skala Gestalten: </a:t>
            </a:r>
            <a:br>
              <a:rPr lang="de-DE" sz="2000" dirty="0"/>
            </a:br>
            <a:r>
              <a:rPr lang="de-DE" sz="2000" dirty="0"/>
              <a:t>Bereitschaft zur Einflussnahme und Veränderung</a:t>
            </a:r>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086911"/>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8" name="Tabelle 7">
            <a:extLst>
              <a:ext uri="{FF2B5EF4-FFF2-40B4-BE49-F238E27FC236}">
                <a16:creationId xmlns:a16="http://schemas.microsoft.com/office/drawing/2014/main" id="{CDCC54F1-287D-4339-B5DC-93515FAEF9D5}"/>
              </a:ext>
            </a:extLst>
          </p:cNvPr>
          <p:cNvGraphicFramePr>
            <a:graphicFrameLocks noGrp="1"/>
          </p:cNvGraphicFramePr>
          <p:nvPr>
            <p:extLst>
              <p:ext uri="{D42A27DB-BD31-4B8C-83A1-F6EECF244321}">
                <p14:modId xmlns:p14="http://schemas.microsoft.com/office/powerpoint/2010/main" val="2098938251"/>
              </p:ext>
            </p:extLst>
          </p:nvPr>
        </p:nvGraphicFramePr>
        <p:xfrm>
          <a:off x="1841958" y="1866385"/>
          <a:ext cx="9188507" cy="2220526"/>
        </p:xfrm>
        <a:graphic>
          <a:graphicData uri="http://schemas.openxmlformats.org/drawingml/2006/table">
            <a:tbl>
              <a:tblPr firstRow="1" bandRow="1">
                <a:tableStyleId>{5C22544A-7EE6-4342-B048-85BDC9FD1C3A}</a:tableStyleId>
              </a:tblPr>
              <a:tblGrid>
                <a:gridCol w="534339">
                  <a:extLst>
                    <a:ext uri="{9D8B030D-6E8A-4147-A177-3AD203B41FA5}">
                      <a16:colId xmlns:a16="http://schemas.microsoft.com/office/drawing/2014/main" val="20000"/>
                    </a:ext>
                  </a:extLst>
                </a:gridCol>
                <a:gridCol w="8654168">
                  <a:extLst>
                    <a:ext uri="{9D8B030D-6E8A-4147-A177-3AD203B41FA5}">
                      <a16:colId xmlns:a16="http://schemas.microsoft.com/office/drawing/2014/main" val="20001"/>
                    </a:ext>
                  </a:extLst>
                </a:gridCol>
              </a:tblGrid>
              <a:tr h="1131840">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 Freude daran, Optimierungen zu initiieren, auch über den eigenen Verantwortungsbereich hinaus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Bestehende Strukturen und Strategien werden kritisch hinterfragt; hält nicht an Bestehendem fest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Agiert wenig risikovermeidend; wagt auch Neues</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Wenig konfliktvermeidend; positioniert sich und seine Erwartungen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Hält Dissonanz aus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88686">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auch Ihre Kollegen für die Veränderung zu gewinnen / mit einzubeziehen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Kommunizieren Sie Ihre Absichten der Veränderung transparent, um auch anderen die Chance zu geben, sich inhaltlich und emotional auf diese einzustellen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Stimmen Sie sich mit anderen ab, übergehen Sie relevante Personen und Positionen nicht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9" name="Tabelle 8">
            <a:extLst>
              <a:ext uri="{FF2B5EF4-FFF2-40B4-BE49-F238E27FC236}">
                <a16:creationId xmlns:a16="http://schemas.microsoft.com/office/drawing/2014/main" id="{F8721B39-F541-49BC-BF3F-EB9A62409F26}"/>
              </a:ext>
            </a:extLst>
          </p:cNvPr>
          <p:cNvGraphicFramePr>
            <a:graphicFrameLocks noGrp="1"/>
          </p:cNvGraphicFramePr>
          <p:nvPr>
            <p:extLst>
              <p:ext uri="{D42A27DB-BD31-4B8C-83A1-F6EECF244321}">
                <p14:modId xmlns:p14="http://schemas.microsoft.com/office/powerpoint/2010/main" val="1502668660"/>
              </p:ext>
            </p:extLst>
          </p:nvPr>
        </p:nvGraphicFramePr>
        <p:xfrm>
          <a:off x="1841958" y="4399524"/>
          <a:ext cx="9188507" cy="1931327"/>
        </p:xfrm>
        <a:graphic>
          <a:graphicData uri="http://schemas.openxmlformats.org/drawingml/2006/table">
            <a:tbl>
              <a:tblPr firstRow="1" bandRow="1">
                <a:tableStyleId>{5C22544A-7EE6-4342-B048-85BDC9FD1C3A}</a:tableStyleId>
              </a:tblPr>
              <a:tblGrid>
                <a:gridCol w="534339">
                  <a:extLst>
                    <a:ext uri="{9D8B030D-6E8A-4147-A177-3AD203B41FA5}">
                      <a16:colId xmlns:a16="http://schemas.microsoft.com/office/drawing/2014/main" val="20000"/>
                    </a:ext>
                  </a:extLst>
                </a:gridCol>
                <a:gridCol w="8654168">
                  <a:extLst>
                    <a:ext uri="{9D8B030D-6E8A-4147-A177-3AD203B41FA5}">
                      <a16:colId xmlns:a16="http://schemas.microsoft.com/office/drawing/2014/main" val="20001"/>
                    </a:ext>
                  </a:extLst>
                </a:gridCol>
              </a:tblGrid>
              <a:tr h="780727">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Deutlicher Fokus auf den eigenen Verantwortungsbereich</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Hoher Fokus und Konzentration auf aktuelle Sachverhalte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Hoher Bezug zur Realität; verliert sich nicht in Visionen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50600">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auch die Chancen des Neuen zu erkennen und zu nutzen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Erweitern Sie Ihren Blick (weg von der Teilaufgabe hin zu der Erfassung des Big Pictures)</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Trauen Sie sich, auch unliebsame Dinge anzusprechen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35204608-CF47-434C-B18E-DA663710805A}"/>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14</a:t>
            </a:r>
          </a:p>
        </p:txBody>
      </p:sp>
    </p:spTree>
    <p:extLst>
      <p:ext uri="{BB962C8B-B14F-4D97-AF65-F5344CB8AC3E}">
        <p14:creationId xmlns:p14="http://schemas.microsoft.com/office/powerpoint/2010/main" val="2343362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13341" y="-121902"/>
            <a:ext cx="10289335" cy="1325563"/>
          </a:xfrm>
        </p:spPr>
        <p:txBody>
          <a:bodyPr>
            <a:normAutofit/>
          </a:bodyPr>
          <a:lstStyle/>
          <a:p>
            <a:r>
              <a:rPr lang="de-DE" sz="2000" dirty="0"/>
              <a:t>Skala Beanspruchung: </a:t>
            </a:r>
            <a:br>
              <a:rPr lang="de-DE" sz="2000" dirty="0"/>
            </a:br>
            <a:r>
              <a:rPr lang="de-DE" sz="2000" dirty="0"/>
              <a:t>Bereitschaft zu mehr Belastung</a:t>
            </a:r>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235195"/>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10" name="Tabelle 9">
            <a:extLst>
              <a:ext uri="{FF2B5EF4-FFF2-40B4-BE49-F238E27FC236}">
                <a16:creationId xmlns:a16="http://schemas.microsoft.com/office/drawing/2014/main" id="{96E3CA44-AF44-4C8C-B6F5-FF93BEF4E731}"/>
              </a:ext>
            </a:extLst>
          </p:cNvPr>
          <p:cNvGraphicFramePr>
            <a:graphicFrameLocks noGrp="1"/>
          </p:cNvGraphicFramePr>
          <p:nvPr>
            <p:extLst>
              <p:ext uri="{D42A27DB-BD31-4B8C-83A1-F6EECF244321}">
                <p14:modId xmlns:p14="http://schemas.microsoft.com/office/powerpoint/2010/main" val="1069242385"/>
              </p:ext>
            </p:extLst>
          </p:nvPr>
        </p:nvGraphicFramePr>
        <p:xfrm>
          <a:off x="1841958" y="1898017"/>
          <a:ext cx="9188507" cy="2166700"/>
        </p:xfrm>
        <a:graphic>
          <a:graphicData uri="http://schemas.openxmlformats.org/drawingml/2006/table">
            <a:tbl>
              <a:tblPr firstRow="1" bandRow="1">
                <a:tableStyleId>{5C22544A-7EE6-4342-B048-85BDC9FD1C3A}</a:tableStyleId>
              </a:tblPr>
              <a:tblGrid>
                <a:gridCol w="534339">
                  <a:extLst>
                    <a:ext uri="{9D8B030D-6E8A-4147-A177-3AD203B41FA5}">
                      <a16:colId xmlns:a16="http://schemas.microsoft.com/office/drawing/2014/main" val="20000"/>
                    </a:ext>
                  </a:extLst>
                </a:gridCol>
                <a:gridCol w="8654168">
                  <a:extLst>
                    <a:ext uri="{9D8B030D-6E8A-4147-A177-3AD203B41FA5}">
                      <a16:colId xmlns:a16="http://schemas.microsoft.com/office/drawing/2014/main" val="20001"/>
                    </a:ext>
                  </a:extLst>
                </a:gridCol>
              </a:tblGrid>
              <a:tr h="93530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eine hohe Anstrengungsbereitschaft im Sinne der Zielerreichung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Hohes Arbeitsaufkommen wird weniger schnell als Belastung empfunden (z.B. Mehrarbeit)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Fühlt sich wohl mit Aufgaben, die abwechslungsreich und vielfältig sind</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Kann mit Druck und Hektik gut umgehen, kann dabei mehrere Aufgaben parallel erledigen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88686">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Eventuell sind Sie unterfordert, dann sollten Sie für Veränderung sorgen.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Ansonsten achten Sie eher auf nachfolgende Aspekte: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Seien Sie sensibel sowohl für physische (z.B. schwaches Immunsystem) als auch psychische (z.B. hohe Reizbarkeit) Belastungssymptome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zu Mehrarbeit auch Nein sagen zu können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Schenken Sie auch Routineaufgaben die notwendige Aufmerksamkeit; auch sie können für die Zielerreichung unabdingbar sein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1" name="Tabelle 10">
            <a:extLst>
              <a:ext uri="{FF2B5EF4-FFF2-40B4-BE49-F238E27FC236}">
                <a16:creationId xmlns:a16="http://schemas.microsoft.com/office/drawing/2014/main" id="{F7EFBF0D-DC20-4AB7-9D29-5997A888CB16}"/>
              </a:ext>
            </a:extLst>
          </p:cNvPr>
          <p:cNvGraphicFramePr>
            <a:graphicFrameLocks noGrp="1"/>
          </p:cNvGraphicFramePr>
          <p:nvPr>
            <p:extLst>
              <p:ext uri="{D42A27DB-BD31-4B8C-83A1-F6EECF244321}">
                <p14:modId xmlns:p14="http://schemas.microsoft.com/office/powerpoint/2010/main" val="3185197269"/>
              </p:ext>
            </p:extLst>
          </p:nvPr>
        </p:nvGraphicFramePr>
        <p:xfrm>
          <a:off x="1841958" y="4533476"/>
          <a:ext cx="9188507" cy="1931327"/>
        </p:xfrm>
        <a:graphic>
          <a:graphicData uri="http://schemas.openxmlformats.org/drawingml/2006/table">
            <a:tbl>
              <a:tblPr firstRow="1" bandRow="1">
                <a:tableStyleId>{5C22544A-7EE6-4342-B048-85BDC9FD1C3A}</a:tableStyleId>
              </a:tblPr>
              <a:tblGrid>
                <a:gridCol w="534339">
                  <a:extLst>
                    <a:ext uri="{9D8B030D-6E8A-4147-A177-3AD203B41FA5}">
                      <a16:colId xmlns:a16="http://schemas.microsoft.com/office/drawing/2014/main" val="20000"/>
                    </a:ext>
                  </a:extLst>
                </a:gridCol>
                <a:gridCol w="8654168">
                  <a:extLst>
                    <a:ext uri="{9D8B030D-6E8A-4147-A177-3AD203B41FA5}">
                      <a16:colId xmlns:a16="http://schemas.microsoft.com/office/drawing/2014/main" val="20001"/>
                    </a:ext>
                  </a:extLst>
                </a:gridCol>
              </a:tblGrid>
              <a:tr h="780727">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eine hohe Selbstreflexion über wahrgenommene Grenzen der eigenen Belastbarkeit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Kommuniziert klar hinsichtlich verbleibender Ressourcen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Läuft weniger Gefahr Überforderung durch eine physische oder psychische Überlastung zu empfinden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50600">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Nutzen Sie vermehrt die positiven Effekte des Eustress (positiver Stress), denn dieser kann zu einer gesteigerten Leistung führen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Nutzen Sie Ihre Fähigkeit zur Selbstreflexion auch in Hinblick auf „Was brauche ich, um diese Mehrbelastung stemmen zu können?“ und weniger „Wofür habe ich keine Ressourcen mehr?“</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2F75E0F8-A9BA-45B0-B7D6-A96031A68B4E}"/>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15</a:t>
            </a:r>
          </a:p>
        </p:txBody>
      </p:sp>
    </p:spTree>
    <p:extLst>
      <p:ext uri="{BB962C8B-B14F-4D97-AF65-F5344CB8AC3E}">
        <p14:creationId xmlns:p14="http://schemas.microsoft.com/office/powerpoint/2010/main" val="1834451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13341" y="-121902"/>
            <a:ext cx="10289335" cy="1325563"/>
          </a:xfrm>
        </p:spPr>
        <p:txBody>
          <a:bodyPr>
            <a:normAutofit/>
          </a:bodyPr>
          <a:lstStyle/>
          <a:p>
            <a:r>
              <a:rPr lang="de-DE" sz="2000" dirty="0"/>
              <a:t>Skala Anschluss: </a:t>
            </a:r>
            <a:br>
              <a:rPr lang="de-DE" sz="2000" dirty="0"/>
            </a:br>
            <a:r>
              <a:rPr lang="de-DE" sz="2000" dirty="0"/>
              <a:t>Bedürfnis nach informellen Kontakten</a:t>
            </a:r>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119863"/>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8" name="Tabelle 7">
            <a:extLst>
              <a:ext uri="{FF2B5EF4-FFF2-40B4-BE49-F238E27FC236}">
                <a16:creationId xmlns:a16="http://schemas.microsoft.com/office/drawing/2014/main" id="{A9E8F0AE-DE49-4DAB-9CB2-B51A1A0C06AC}"/>
              </a:ext>
            </a:extLst>
          </p:cNvPr>
          <p:cNvGraphicFramePr>
            <a:graphicFrameLocks noGrp="1"/>
          </p:cNvGraphicFramePr>
          <p:nvPr>
            <p:extLst>
              <p:ext uri="{D42A27DB-BD31-4B8C-83A1-F6EECF244321}">
                <p14:modId xmlns:p14="http://schemas.microsoft.com/office/powerpoint/2010/main" val="2671264666"/>
              </p:ext>
            </p:extLst>
          </p:nvPr>
        </p:nvGraphicFramePr>
        <p:xfrm>
          <a:off x="1841958" y="1914780"/>
          <a:ext cx="9188507" cy="1931172"/>
        </p:xfrm>
        <a:graphic>
          <a:graphicData uri="http://schemas.openxmlformats.org/drawingml/2006/table">
            <a:tbl>
              <a:tblPr firstRow="1" bandRow="1">
                <a:tableStyleId>{5C22544A-7EE6-4342-B048-85BDC9FD1C3A}</a:tableStyleId>
              </a:tblPr>
              <a:tblGrid>
                <a:gridCol w="534339">
                  <a:extLst>
                    <a:ext uri="{9D8B030D-6E8A-4147-A177-3AD203B41FA5}">
                      <a16:colId xmlns:a16="http://schemas.microsoft.com/office/drawing/2014/main" val="20000"/>
                    </a:ext>
                  </a:extLst>
                </a:gridCol>
                <a:gridCol w="8654168">
                  <a:extLst>
                    <a:ext uri="{9D8B030D-6E8A-4147-A177-3AD203B41FA5}">
                      <a16:colId xmlns:a16="http://schemas.microsoft.com/office/drawing/2014/main" val="20001"/>
                    </a:ext>
                  </a:extLst>
                </a:gridCol>
              </a:tblGrid>
              <a:tr h="773572">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Aktive Beziehungspflege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Kontaktfreudig, hohe Sensibilisierung für Möglichkeiten des Networkings</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Stark im informellen Kontaktaufbau (z.B. Small-Talk)</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Signalisiert viel Interesse am Gegenüber und trägt aktiv zur guten Stimmung bei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68588">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Nutzen Sie Ihr Netzwerk auch zielorientiert und ausgerichtet an den Ergebnissen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dass neben der Beziehungsebene auch die Sachebene in Interaktionssituationen präzise bleibt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Nutzen Sie Ihre Stärke als bewusste Motivationsinsel im Alltag, indem Sie sich bewusst Zeiten für den Austausch mit anderen setzen (und dennoch Deadlines einhalten können)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9" name="Tabelle 8">
            <a:extLst>
              <a:ext uri="{FF2B5EF4-FFF2-40B4-BE49-F238E27FC236}">
                <a16:creationId xmlns:a16="http://schemas.microsoft.com/office/drawing/2014/main" id="{92CD38D7-5F49-4925-931E-B5A3B85FC8A2}"/>
              </a:ext>
            </a:extLst>
          </p:cNvPr>
          <p:cNvGraphicFramePr>
            <a:graphicFrameLocks noGrp="1"/>
          </p:cNvGraphicFramePr>
          <p:nvPr>
            <p:extLst>
              <p:ext uri="{D42A27DB-BD31-4B8C-83A1-F6EECF244321}">
                <p14:modId xmlns:p14="http://schemas.microsoft.com/office/powerpoint/2010/main" val="4242693826"/>
              </p:ext>
            </p:extLst>
          </p:nvPr>
        </p:nvGraphicFramePr>
        <p:xfrm>
          <a:off x="1904332" y="4513401"/>
          <a:ext cx="9126133" cy="1931327"/>
        </p:xfrm>
        <a:graphic>
          <a:graphicData uri="http://schemas.openxmlformats.org/drawingml/2006/table">
            <a:tbl>
              <a:tblPr firstRow="1" bandRow="1">
                <a:tableStyleId>{5C22544A-7EE6-4342-B048-85BDC9FD1C3A}</a:tableStyleId>
              </a:tblPr>
              <a:tblGrid>
                <a:gridCol w="530712">
                  <a:extLst>
                    <a:ext uri="{9D8B030D-6E8A-4147-A177-3AD203B41FA5}">
                      <a16:colId xmlns:a16="http://schemas.microsoft.com/office/drawing/2014/main" val="20000"/>
                    </a:ext>
                  </a:extLst>
                </a:gridCol>
                <a:gridCol w="8595421">
                  <a:extLst>
                    <a:ext uri="{9D8B030D-6E8A-4147-A177-3AD203B41FA5}">
                      <a16:colId xmlns:a16="http://schemas.microsoft.com/office/drawing/2014/main" val="20001"/>
                    </a:ext>
                  </a:extLst>
                </a:gridCol>
              </a:tblGrid>
              <a:tr h="762040">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einen hohen Fokus auf die Sachebene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Konzentriert sich auf das Wesentliche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sich unempfindlich gegenüber wechselnden Stimmungslagen anderer, kann eigene Konzentration aufrecht erhalten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69287">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auf die Bedürfnisse Ihres Interaktionspartners, lassen Sie dazu auch kurze informelle Phasen zu</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Holen Sie die Personen auch auf der Beziehungsebene ab, damit diese Ihnen in der Sache folgen (Eisberg-Modell)</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in Ihrer Sprache bitte verstärkt auf Höflichkeit, damit Ihre Klarheit gleichermaßen wertschätzend wahrgenommen wird</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44A2528E-FFC8-461D-9527-A0625F1B6DAB}"/>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16</a:t>
            </a:r>
          </a:p>
        </p:txBody>
      </p:sp>
    </p:spTree>
    <p:extLst>
      <p:ext uri="{BB962C8B-B14F-4D97-AF65-F5344CB8AC3E}">
        <p14:creationId xmlns:p14="http://schemas.microsoft.com/office/powerpoint/2010/main" val="3315898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29817" y="141715"/>
            <a:ext cx="10289335" cy="1325563"/>
          </a:xfrm>
        </p:spPr>
        <p:txBody>
          <a:bodyPr>
            <a:normAutofit/>
          </a:bodyPr>
          <a:lstStyle/>
          <a:p>
            <a:r>
              <a:rPr lang="de-DE" sz="2400" dirty="0"/>
              <a:t>Skala Wertschöpfung: Orientierung an </a:t>
            </a:r>
            <a:br>
              <a:rPr lang="de-DE" sz="2400" dirty="0"/>
            </a:br>
            <a:r>
              <a:rPr lang="de-DE" sz="2400" dirty="0"/>
              <a:t>Unternehmenserfolgen/ -</a:t>
            </a:r>
            <a:r>
              <a:rPr lang="de-DE" sz="2400" dirty="0" err="1"/>
              <a:t>kennzahlen</a:t>
            </a:r>
            <a:r>
              <a:rPr lang="de-DE" sz="2400" dirty="0"/>
              <a:t> </a:t>
            </a:r>
            <a:br>
              <a:rPr lang="de-DE" sz="2400" dirty="0"/>
            </a:br>
            <a:endParaRPr lang="de-DE" sz="2400" dirty="0"/>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119863"/>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10" name="Tabelle 9">
            <a:extLst>
              <a:ext uri="{FF2B5EF4-FFF2-40B4-BE49-F238E27FC236}">
                <a16:creationId xmlns:a16="http://schemas.microsoft.com/office/drawing/2014/main" id="{8F397476-8F05-447E-A80C-A877558ED0CD}"/>
              </a:ext>
            </a:extLst>
          </p:cNvPr>
          <p:cNvGraphicFramePr>
            <a:graphicFrameLocks noGrp="1"/>
          </p:cNvGraphicFramePr>
          <p:nvPr>
            <p:extLst>
              <p:ext uri="{D42A27DB-BD31-4B8C-83A1-F6EECF244321}">
                <p14:modId xmlns:p14="http://schemas.microsoft.com/office/powerpoint/2010/main" val="1215821523"/>
              </p:ext>
            </p:extLst>
          </p:nvPr>
        </p:nvGraphicFramePr>
        <p:xfrm>
          <a:off x="1904332" y="1886472"/>
          <a:ext cx="9192036" cy="2212291"/>
        </p:xfrm>
        <a:graphic>
          <a:graphicData uri="http://schemas.openxmlformats.org/drawingml/2006/table">
            <a:tbl>
              <a:tblPr firstRow="1" bandRow="1">
                <a:tableStyleId>{5C22544A-7EE6-4342-B048-85BDC9FD1C3A}</a:tableStyleId>
              </a:tblPr>
              <a:tblGrid>
                <a:gridCol w="534544">
                  <a:extLst>
                    <a:ext uri="{9D8B030D-6E8A-4147-A177-3AD203B41FA5}">
                      <a16:colId xmlns:a16="http://schemas.microsoft.com/office/drawing/2014/main" val="20000"/>
                    </a:ext>
                  </a:extLst>
                </a:gridCol>
                <a:gridCol w="8657492">
                  <a:extLst>
                    <a:ext uri="{9D8B030D-6E8A-4147-A177-3AD203B41FA5}">
                      <a16:colId xmlns:a16="http://schemas.microsoft.com/office/drawing/2014/main" val="20001"/>
                    </a:ext>
                  </a:extLst>
                </a:gridCol>
              </a:tblGrid>
              <a:tr h="1136814">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Misst sich gerne an konkreten Erfolgen im Sinne der Unternehmensziele, erlangt auf diese Weise Selbstkontrolle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ein Bestreben darin, aktiv an der Wertschöpfung des Unternehmens teilzuhaben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Insofern Ziele und Wertschöpfungskette bekannt sind, besteht eine hohe Loyalität zu diesen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Nimmt eine Perspektive im Sinne des Großen Ganzen ein; erkennt die eigene Arbeit als Beitrag zum Gesamten an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75477">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dass die Unternehmensergebnisse für Sie zugänglich sind und Sie darauf jederzeit zugreifen können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ihren Blick auch hinsichtlich Teilerfolgen zu schärfen („der Weg ist auch das Ziel“)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1" name="Tabelle 10">
            <a:extLst>
              <a:ext uri="{FF2B5EF4-FFF2-40B4-BE49-F238E27FC236}">
                <a16:creationId xmlns:a16="http://schemas.microsoft.com/office/drawing/2014/main" id="{97B3A6DC-6FFB-46EF-9CB0-C7A9A8527D00}"/>
              </a:ext>
            </a:extLst>
          </p:cNvPr>
          <p:cNvGraphicFramePr>
            <a:graphicFrameLocks noGrp="1"/>
          </p:cNvGraphicFramePr>
          <p:nvPr>
            <p:extLst>
              <p:ext uri="{D42A27DB-BD31-4B8C-83A1-F6EECF244321}">
                <p14:modId xmlns:p14="http://schemas.microsoft.com/office/powerpoint/2010/main" val="4191275676"/>
              </p:ext>
            </p:extLst>
          </p:nvPr>
        </p:nvGraphicFramePr>
        <p:xfrm>
          <a:off x="1904332" y="4471034"/>
          <a:ext cx="9192036" cy="1949482"/>
        </p:xfrm>
        <a:graphic>
          <a:graphicData uri="http://schemas.openxmlformats.org/drawingml/2006/table">
            <a:tbl>
              <a:tblPr firstRow="1" bandRow="1">
                <a:tableStyleId>{5C22544A-7EE6-4342-B048-85BDC9FD1C3A}</a:tableStyleId>
              </a:tblPr>
              <a:tblGrid>
                <a:gridCol w="534544">
                  <a:extLst>
                    <a:ext uri="{9D8B030D-6E8A-4147-A177-3AD203B41FA5}">
                      <a16:colId xmlns:a16="http://schemas.microsoft.com/office/drawing/2014/main" val="20000"/>
                    </a:ext>
                  </a:extLst>
                </a:gridCol>
                <a:gridCol w="8657492">
                  <a:extLst>
                    <a:ext uri="{9D8B030D-6E8A-4147-A177-3AD203B41FA5}">
                      <a16:colId xmlns:a16="http://schemas.microsoft.com/office/drawing/2014/main" val="20001"/>
                    </a:ext>
                  </a:extLst>
                </a:gridCol>
              </a:tblGrid>
              <a:tr h="75161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Aufgaben, bei denen der Beitrag zur Zielerreichung nicht direkt zu erkennen ist, werden trotz dessen gewissenhaft ausgeübt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 Leistungsbereitschaft unabhängig von kommerziellen Zielen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07701">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Schenken Sie auch Unternehmenskennzahlen Berücksichtigung, um eine gutes Mittel der Orientierung, Leistungsbewertung und Selbstkontrolle zu schaffen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Schöpfen Sie Sinn aus Ihrer eigenen Arbeit, indem Sie sich der Wichtigkeit Ihrer Aufgaben für den Unternehmenserfolg bewusst werden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Priorisieren Sie Ihre Aufgaben bei hoher Belastung nach dem Beitrag dieser zur Unternehmenszielerreichung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7FDD1B18-4753-4EA5-8396-B160F5B48869}"/>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17</a:t>
            </a:r>
          </a:p>
        </p:txBody>
      </p:sp>
    </p:spTree>
    <p:extLst>
      <p:ext uri="{BB962C8B-B14F-4D97-AF65-F5344CB8AC3E}">
        <p14:creationId xmlns:p14="http://schemas.microsoft.com/office/powerpoint/2010/main" val="688438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29817" y="141715"/>
            <a:ext cx="10289335" cy="1325563"/>
          </a:xfrm>
        </p:spPr>
        <p:txBody>
          <a:bodyPr>
            <a:normAutofit/>
          </a:bodyPr>
          <a:lstStyle/>
          <a:p>
            <a:r>
              <a:rPr lang="de-DE" sz="2400" dirty="0"/>
              <a:t>Skala Persönliche Entwicklung: </a:t>
            </a:r>
            <a:br>
              <a:rPr lang="de-DE" sz="2400" dirty="0"/>
            </a:br>
            <a:r>
              <a:rPr lang="de-DE" sz="2400" dirty="0"/>
              <a:t>Orientierung an Entfaltungsmöglichkeiten </a:t>
            </a:r>
            <a:br>
              <a:rPr lang="de-DE" sz="2400" dirty="0"/>
            </a:br>
            <a:endParaRPr lang="de-DE" sz="2400" dirty="0"/>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119863"/>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8" name="Tabelle 7">
            <a:extLst>
              <a:ext uri="{FF2B5EF4-FFF2-40B4-BE49-F238E27FC236}">
                <a16:creationId xmlns:a16="http://schemas.microsoft.com/office/drawing/2014/main" id="{986ED79E-5BAA-48EF-BF37-CC2025A28768}"/>
              </a:ext>
            </a:extLst>
          </p:cNvPr>
          <p:cNvGraphicFramePr>
            <a:graphicFrameLocks noGrp="1"/>
          </p:cNvGraphicFramePr>
          <p:nvPr>
            <p:extLst>
              <p:ext uri="{D42A27DB-BD31-4B8C-83A1-F6EECF244321}">
                <p14:modId xmlns:p14="http://schemas.microsoft.com/office/powerpoint/2010/main" val="2079503889"/>
              </p:ext>
            </p:extLst>
          </p:nvPr>
        </p:nvGraphicFramePr>
        <p:xfrm>
          <a:off x="1904332" y="1898568"/>
          <a:ext cx="9192036" cy="1951986"/>
        </p:xfrm>
        <a:graphic>
          <a:graphicData uri="http://schemas.openxmlformats.org/drawingml/2006/table">
            <a:tbl>
              <a:tblPr firstRow="1" bandRow="1">
                <a:tableStyleId>{5C22544A-7EE6-4342-B048-85BDC9FD1C3A}</a:tableStyleId>
              </a:tblPr>
              <a:tblGrid>
                <a:gridCol w="534544">
                  <a:extLst>
                    <a:ext uri="{9D8B030D-6E8A-4147-A177-3AD203B41FA5}">
                      <a16:colId xmlns:a16="http://schemas.microsoft.com/office/drawing/2014/main" val="20000"/>
                    </a:ext>
                  </a:extLst>
                </a:gridCol>
                <a:gridCol w="8657492">
                  <a:extLst>
                    <a:ext uri="{9D8B030D-6E8A-4147-A177-3AD203B41FA5}">
                      <a16:colId xmlns:a16="http://schemas.microsoft.com/office/drawing/2014/main" val="20001"/>
                    </a:ext>
                  </a:extLst>
                </a:gridCol>
              </a:tblGrid>
              <a:tr h="863300">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Hohes Bestreben nach persönlicher Kompetenzerweiterung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Arbeitstätigkeit wird nach inhaltlichen Kriterien bewertet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Subjektiv als „sinnvoll“ bewertete Aufgaben haben einen hohen Stellenwert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88686">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dass Ihr Streben nach persönlicher Kompetenzerweiterung auch im Sinne des Unternehmens bzw. der Zielerreichung liegt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Schenken Sie auch Routineaufgaben Ihre volle Aufmerksamkeit; auch diese werden benötigt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9" name="Tabelle 8">
            <a:extLst>
              <a:ext uri="{FF2B5EF4-FFF2-40B4-BE49-F238E27FC236}">
                <a16:creationId xmlns:a16="http://schemas.microsoft.com/office/drawing/2014/main" id="{BDC3B7D4-BA82-4434-9B4E-48A18A92EFB7}"/>
              </a:ext>
            </a:extLst>
          </p:cNvPr>
          <p:cNvGraphicFramePr>
            <a:graphicFrameLocks noGrp="1"/>
          </p:cNvGraphicFramePr>
          <p:nvPr>
            <p:extLst>
              <p:ext uri="{D42A27DB-BD31-4B8C-83A1-F6EECF244321}">
                <p14:modId xmlns:p14="http://schemas.microsoft.com/office/powerpoint/2010/main" val="2097605905"/>
              </p:ext>
            </p:extLst>
          </p:nvPr>
        </p:nvGraphicFramePr>
        <p:xfrm>
          <a:off x="1841958" y="4454917"/>
          <a:ext cx="9254410" cy="1936757"/>
        </p:xfrm>
        <a:graphic>
          <a:graphicData uri="http://schemas.openxmlformats.org/drawingml/2006/table">
            <a:tbl>
              <a:tblPr firstRow="1" bandRow="1">
                <a:tableStyleId>{5C22544A-7EE6-4342-B048-85BDC9FD1C3A}</a:tableStyleId>
              </a:tblPr>
              <a:tblGrid>
                <a:gridCol w="538171">
                  <a:extLst>
                    <a:ext uri="{9D8B030D-6E8A-4147-A177-3AD203B41FA5}">
                      <a16:colId xmlns:a16="http://schemas.microsoft.com/office/drawing/2014/main" val="20000"/>
                    </a:ext>
                  </a:extLst>
                </a:gridCol>
                <a:gridCol w="8716239">
                  <a:extLst>
                    <a:ext uri="{9D8B030D-6E8A-4147-A177-3AD203B41FA5}">
                      <a16:colId xmlns:a16="http://schemas.microsoft.com/office/drawing/2014/main" val="20001"/>
                    </a:ext>
                  </a:extLst>
                </a:gridCol>
              </a:tblGrid>
              <a:tr h="75161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 Zufriedenheit mit der aktuellen Anforderung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Durchhaltevermögen und Beständigkeit in der Funktionsausübung, auch wenn diese nicht permanent Entwicklungschancen bietet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07701">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Erlauben Sie sich, persönliche Verwirklichung auch in Ihren Arbeitsaufgaben zu finden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Nehmen Sie sich bewusst Zeit um Entwicklungsfelder im Rahmen Ihrer Tätigkeit zu finden – und somit Ihre persönliche Weiterentwicklung aktiv voranzutreiben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7344C935-300F-4255-87E3-424A9465F126}"/>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18</a:t>
            </a:r>
          </a:p>
        </p:txBody>
      </p:sp>
    </p:spTree>
    <p:extLst>
      <p:ext uri="{BB962C8B-B14F-4D97-AF65-F5344CB8AC3E}">
        <p14:creationId xmlns:p14="http://schemas.microsoft.com/office/powerpoint/2010/main" val="2560708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29817" y="141715"/>
            <a:ext cx="10289335" cy="1325563"/>
          </a:xfrm>
        </p:spPr>
        <p:txBody>
          <a:bodyPr>
            <a:normAutofit/>
          </a:bodyPr>
          <a:lstStyle/>
          <a:p>
            <a:r>
              <a:rPr lang="de-DE" sz="2000" dirty="0"/>
              <a:t>Skala Hilfsbereitschaft: </a:t>
            </a:r>
            <a:br>
              <a:rPr lang="de-DE" sz="2000" dirty="0"/>
            </a:br>
            <a:r>
              <a:rPr lang="de-DE" sz="2000" dirty="0"/>
              <a:t>Gespür für die Einstellung/ Bedürfnisse anderer</a:t>
            </a:r>
            <a:br>
              <a:rPr lang="de-DE" sz="2000" dirty="0"/>
            </a:br>
            <a:endParaRPr lang="de-DE" sz="2000" dirty="0"/>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119863"/>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10" name="Tabelle 9">
            <a:extLst>
              <a:ext uri="{FF2B5EF4-FFF2-40B4-BE49-F238E27FC236}">
                <a16:creationId xmlns:a16="http://schemas.microsoft.com/office/drawing/2014/main" id="{E6B24978-7440-468F-BFFC-7FE3CEE9500C}"/>
              </a:ext>
            </a:extLst>
          </p:cNvPr>
          <p:cNvGraphicFramePr>
            <a:graphicFrameLocks noGrp="1"/>
          </p:cNvGraphicFramePr>
          <p:nvPr>
            <p:extLst>
              <p:ext uri="{D42A27DB-BD31-4B8C-83A1-F6EECF244321}">
                <p14:modId xmlns:p14="http://schemas.microsoft.com/office/powerpoint/2010/main" val="2819289328"/>
              </p:ext>
            </p:extLst>
          </p:nvPr>
        </p:nvGraphicFramePr>
        <p:xfrm>
          <a:off x="1841958" y="1916353"/>
          <a:ext cx="9237934" cy="2026960"/>
        </p:xfrm>
        <a:graphic>
          <a:graphicData uri="http://schemas.openxmlformats.org/drawingml/2006/table">
            <a:tbl>
              <a:tblPr firstRow="1" bandRow="1">
                <a:tableStyleId>{5C22544A-7EE6-4342-B048-85BDC9FD1C3A}</a:tableStyleId>
              </a:tblPr>
              <a:tblGrid>
                <a:gridCol w="537213">
                  <a:extLst>
                    <a:ext uri="{9D8B030D-6E8A-4147-A177-3AD203B41FA5}">
                      <a16:colId xmlns:a16="http://schemas.microsoft.com/office/drawing/2014/main" val="20000"/>
                    </a:ext>
                  </a:extLst>
                </a:gridCol>
                <a:gridCol w="8700721">
                  <a:extLst>
                    <a:ext uri="{9D8B030D-6E8A-4147-A177-3AD203B41FA5}">
                      <a16:colId xmlns:a16="http://schemas.microsoft.com/office/drawing/2014/main" val="20001"/>
                    </a:ext>
                  </a:extLst>
                </a:gridCol>
              </a:tblGrid>
              <a:tr h="762040">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 Sensibilität für die Bedürfnisse anderer (Fähigkeit zur Empathie)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Geduld im Umgang mit Anliegen anderer</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Engagement für gutes Befinden / Teamklima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52128">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Bitte nehmen Sie auch Ihre eigenen Ziele und Aufgaben wichtig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Sorgen Sie für eine gute Abstimmung von Zielen und Aufgaben organisationsintern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Lernen Sie, sich bewusst freundlich abzugrenzen (z.B. diplomatisch Nein sagen können)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Ihre Hilfe eher als Hilfe zur Selbsthilfe zu gestalten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Prüfen Sie, ob die von Ihnen gezeigte Hilfsbereitschaft erwünscht und benötigt ist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1" name="Tabelle 10">
            <a:extLst>
              <a:ext uri="{FF2B5EF4-FFF2-40B4-BE49-F238E27FC236}">
                <a16:creationId xmlns:a16="http://schemas.microsoft.com/office/drawing/2014/main" id="{FEBE28FB-8483-40DB-A97D-F7D54A46C90C}"/>
              </a:ext>
            </a:extLst>
          </p:cNvPr>
          <p:cNvGraphicFramePr>
            <a:graphicFrameLocks noGrp="1"/>
          </p:cNvGraphicFramePr>
          <p:nvPr>
            <p:extLst>
              <p:ext uri="{D42A27DB-BD31-4B8C-83A1-F6EECF244321}">
                <p14:modId xmlns:p14="http://schemas.microsoft.com/office/powerpoint/2010/main" val="1435289361"/>
              </p:ext>
            </p:extLst>
          </p:nvPr>
        </p:nvGraphicFramePr>
        <p:xfrm>
          <a:off x="1841958" y="4478530"/>
          <a:ext cx="9237934" cy="2031871"/>
        </p:xfrm>
        <a:graphic>
          <a:graphicData uri="http://schemas.openxmlformats.org/drawingml/2006/table">
            <a:tbl>
              <a:tblPr firstRow="1" bandRow="1">
                <a:tableStyleId>{5C22544A-7EE6-4342-B048-85BDC9FD1C3A}</a:tableStyleId>
              </a:tblPr>
              <a:tblGrid>
                <a:gridCol w="537213">
                  <a:extLst>
                    <a:ext uri="{9D8B030D-6E8A-4147-A177-3AD203B41FA5}">
                      <a16:colId xmlns:a16="http://schemas.microsoft.com/office/drawing/2014/main" val="20000"/>
                    </a:ext>
                  </a:extLst>
                </a:gridCol>
                <a:gridCol w="8700721">
                  <a:extLst>
                    <a:ext uri="{9D8B030D-6E8A-4147-A177-3AD203B41FA5}">
                      <a16:colId xmlns:a16="http://schemas.microsoft.com/office/drawing/2014/main" val="20001"/>
                    </a:ext>
                  </a:extLst>
                </a:gridCol>
              </a:tblGrid>
              <a:tr h="762040">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Kann sich gut abgrenzen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Kommuniziert auch unangenehme Informationen klar und eindeutig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Richtet das Handeln nicht an dem Bestreben aus, Konflikte zu vermeiden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einen klaren Fokus auf die eigenen Aufgaben und Ziele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69287">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auch auf die Befindlichkeiten anderer</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Beachten Sie das Gesetz der Reziprozität (geben und nehmen)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Geben Sie für andere sichtbare Hilfen zur Selbsthilfe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3A4C40DE-459E-4FF5-98B0-79FF40BE346B}"/>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19</a:t>
            </a:r>
          </a:p>
        </p:txBody>
      </p:sp>
    </p:spTree>
    <p:extLst>
      <p:ext uri="{BB962C8B-B14F-4D97-AF65-F5344CB8AC3E}">
        <p14:creationId xmlns:p14="http://schemas.microsoft.com/office/powerpoint/2010/main" val="3242267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29817" y="141715"/>
            <a:ext cx="10289335" cy="1325563"/>
          </a:xfrm>
        </p:spPr>
        <p:txBody>
          <a:bodyPr>
            <a:normAutofit/>
          </a:bodyPr>
          <a:lstStyle/>
          <a:p>
            <a:r>
              <a:rPr lang="de-DE" sz="2000" dirty="0"/>
              <a:t>Skala Kooperation: Bereitschaft zur Zurücknahme </a:t>
            </a:r>
            <a:br>
              <a:rPr lang="de-DE" sz="2000" dirty="0"/>
            </a:br>
            <a:r>
              <a:rPr lang="de-DE" sz="2000" dirty="0"/>
              <a:t>eigener Profilierung</a:t>
            </a:r>
            <a:br>
              <a:rPr lang="de-DE" sz="2000" dirty="0"/>
            </a:br>
            <a:endParaRPr lang="de-DE" sz="2000" dirty="0"/>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194005"/>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8" name="Tabelle 7">
            <a:extLst>
              <a:ext uri="{FF2B5EF4-FFF2-40B4-BE49-F238E27FC236}">
                <a16:creationId xmlns:a16="http://schemas.microsoft.com/office/drawing/2014/main" id="{BB3D6813-AF31-4479-BEB1-93982C16363B}"/>
              </a:ext>
            </a:extLst>
          </p:cNvPr>
          <p:cNvGraphicFramePr>
            <a:graphicFrameLocks noGrp="1"/>
          </p:cNvGraphicFramePr>
          <p:nvPr>
            <p:extLst>
              <p:ext uri="{D42A27DB-BD31-4B8C-83A1-F6EECF244321}">
                <p14:modId xmlns:p14="http://schemas.microsoft.com/office/powerpoint/2010/main" val="2276212728"/>
              </p:ext>
            </p:extLst>
          </p:nvPr>
        </p:nvGraphicFramePr>
        <p:xfrm>
          <a:off x="1841958" y="1900928"/>
          <a:ext cx="9237934" cy="2218935"/>
        </p:xfrm>
        <a:graphic>
          <a:graphicData uri="http://schemas.openxmlformats.org/drawingml/2006/table">
            <a:tbl>
              <a:tblPr firstRow="1" bandRow="1">
                <a:tableStyleId>{5C22544A-7EE6-4342-B048-85BDC9FD1C3A}</a:tableStyleId>
              </a:tblPr>
              <a:tblGrid>
                <a:gridCol w="537213">
                  <a:extLst>
                    <a:ext uri="{9D8B030D-6E8A-4147-A177-3AD203B41FA5}">
                      <a16:colId xmlns:a16="http://schemas.microsoft.com/office/drawing/2014/main" val="20000"/>
                    </a:ext>
                  </a:extLst>
                </a:gridCol>
                <a:gridCol w="8700721">
                  <a:extLst>
                    <a:ext uri="{9D8B030D-6E8A-4147-A177-3AD203B41FA5}">
                      <a16:colId xmlns:a16="http://schemas.microsoft.com/office/drawing/2014/main" val="20001"/>
                    </a:ext>
                  </a:extLst>
                </a:gridCol>
              </a:tblGrid>
              <a:tr h="1083967">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Hohes Interesse am inhaltlichen Austausch mit anderen Personen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Offenheit für andere / neue Blickwinkel und Argumente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Fähigkeit / Bereitschaft, sich selbst und seine Positionen zurückzunehmen zu Gunsten eines Teamergebnisses</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 Präferenz für gemeinsame Entscheidungsfindung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Eine gute Atmosphäre wird sehr geschätzt und hat Bedeutsamkeit für die Leistungsfähigkeit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34968">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auf die Sichtbarkeit Ihrer Kompetenz, auch wenn Sie diese gerne in die Teammeinung integrieren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Bereiten Sie sich auf Gesprächssituationen gut vor, so dass Sie die Sicherheit haben, eigene Positionen gut darstellen zu können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Eine gute inhaltliche Vorbereitung hilft auch die persönliche Sicherheit dann zu steigern, wenn das Klima im Gespräch nicht nur angenehm 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9" name="Tabelle 8">
            <a:extLst>
              <a:ext uri="{FF2B5EF4-FFF2-40B4-BE49-F238E27FC236}">
                <a16:creationId xmlns:a16="http://schemas.microsoft.com/office/drawing/2014/main" id="{98414EA4-4228-4348-B2A4-B81EB658FE5C}"/>
              </a:ext>
            </a:extLst>
          </p:cNvPr>
          <p:cNvGraphicFramePr>
            <a:graphicFrameLocks noGrp="1"/>
          </p:cNvGraphicFramePr>
          <p:nvPr>
            <p:extLst>
              <p:ext uri="{D42A27DB-BD31-4B8C-83A1-F6EECF244321}">
                <p14:modId xmlns:p14="http://schemas.microsoft.com/office/powerpoint/2010/main" val="1135319565"/>
              </p:ext>
            </p:extLst>
          </p:nvPr>
        </p:nvGraphicFramePr>
        <p:xfrm>
          <a:off x="1841958" y="4543168"/>
          <a:ext cx="9237934" cy="1859319"/>
        </p:xfrm>
        <a:graphic>
          <a:graphicData uri="http://schemas.openxmlformats.org/drawingml/2006/table">
            <a:tbl>
              <a:tblPr firstRow="1" bandRow="1">
                <a:tableStyleId>{5C22544A-7EE6-4342-B048-85BDC9FD1C3A}</a:tableStyleId>
              </a:tblPr>
              <a:tblGrid>
                <a:gridCol w="537213">
                  <a:extLst>
                    <a:ext uri="{9D8B030D-6E8A-4147-A177-3AD203B41FA5}">
                      <a16:colId xmlns:a16="http://schemas.microsoft.com/office/drawing/2014/main" val="20000"/>
                    </a:ext>
                  </a:extLst>
                </a:gridCol>
                <a:gridCol w="8700721">
                  <a:extLst>
                    <a:ext uri="{9D8B030D-6E8A-4147-A177-3AD203B41FA5}">
                      <a16:colId xmlns:a16="http://schemas.microsoft.com/office/drawing/2014/main" val="20001"/>
                    </a:ext>
                  </a:extLst>
                </a:gridCol>
              </a:tblGrid>
              <a:tr h="75161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Gute Fähigkeit, Entscheidungen auch unabhängig von anderen zu treffen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 Durchsetzungsfreude, auch in </a:t>
                      </a:r>
                      <a:r>
                        <a:rPr lang="de-DE" sz="1100" b="0" kern="1200" dirty="0" err="1">
                          <a:solidFill>
                            <a:schemeClr val="bg1">
                              <a:lumMod val="50000"/>
                            </a:schemeClr>
                          </a:solidFill>
                          <a:latin typeface="Arial Nova" panose="020B0504020202020204" pitchFamily="34" charset="0"/>
                          <a:ea typeface="+mn-ea"/>
                          <a:cs typeface="+mn-cs"/>
                        </a:rPr>
                        <a:t>konfliktären</a:t>
                      </a:r>
                      <a:r>
                        <a:rPr lang="de-DE" sz="1100" b="0" kern="1200" dirty="0">
                          <a:solidFill>
                            <a:schemeClr val="bg1">
                              <a:lumMod val="50000"/>
                            </a:schemeClr>
                          </a:solidFill>
                          <a:latin typeface="Arial Nova" panose="020B0504020202020204" pitchFamily="34" charset="0"/>
                          <a:ea typeface="+mn-ea"/>
                          <a:cs typeface="+mn-cs"/>
                        </a:rPr>
                        <a:t> Situationen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Mehr inhaltlich ausgerichtet, weniger  beziehungsorientiert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07701">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Beachten Sie neben der kurzfristigen Durchsetzung auch die mittelfristige Auswirkung dieser</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Hören Sie auch anderen gut zu, vielleicht wird Ihre Idee durch die Ergänzung neuer Gedanken noch besser</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ein wenig auf die Beziehungsebene, um die Bereitschaft anderer, Ihnen auch auf der Sachebene zu folgen, zu erhöhen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DD2AD17F-0FBE-42D9-A01C-8CC3B02F497C}"/>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20</a:t>
            </a:r>
          </a:p>
        </p:txBody>
      </p:sp>
    </p:spTree>
    <p:extLst>
      <p:ext uri="{BB962C8B-B14F-4D97-AF65-F5344CB8AC3E}">
        <p14:creationId xmlns:p14="http://schemas.microsoft.com/office/powerpoint/2010/main" val="65393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0FA46A-F08A-4DA5-9069-14A1CF01311B}"/>
              </a:ext>
            </a:extLst>
          </p:cNvPr>
          <p:cNvSpPr>
            <a:spLocks noGrp="1"/>
          </p:cNvSpPr>
          <p:nvPr>
            <p:ph type="title"/>
          </p:nvPr>
        </p:nvSpPr>
        <p:spPr/>
        <p:txBody>
          <a:bodyPr/>
          <a:lstStyle/>
          <a:p>
            <a:r>
              <a:rPr lang="de-DE" dirty="0"/>
              <a:t>Auswertung SCG-Profil</a:t>
            </a:r>
          </a:p>
        </p:txBody>
      </p:sp>
      <p:sp>
        <p:nvSpPr>
          <p:cNvPr id="4" name="Datumsplatzhalter 3">
            <a:extLst>
              <a:ext uri="{FF2B5EF4-FFF2-40B4-BE49-F238E27FC236}">
                <a16:creationId xmlns:a16="http://schemas.microsoft.com/office/drawing/2014/main" id="{AF1ADF85-7242-4964-A0A7-37DFF4784FEA}"/>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7" name="Textfeld 6">
            <a:extLst>
              <a:ext uri="{FF2B5EF4-FFF2-40B4-BE49-F238E27FC236}">
                <a16:creationId xmlns:a16="http://schemas.microsoft.com/office/drawing/2014/main" id="{7D4EFF7D-9FAE-4877-83B6-452768F42998}"/>
              </a:ext>
            </a:extLst>
          </p:cNvPr>
          <p:cNvSpPr txBox="1"/>
          <p:nvPr/>
        </p:nvSpPr>
        <p:spPr>
          <a:xfrm>
            <a:off x="11465746" y="6621406"/>
            <a:ext cx="255198"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2</a:t>
            </a:r>
          </a:p>
        </p:txBody>
      </p:sp>
      <p:pic>
        <p:nvPicPr>
          <p:cNvPr id="5" name="Grafik 4">
            <a:extLst>
              <a:ext uri="{FF2B5EF4-FFF2-40B4-BE49-F238E27FC236}">
                <a16:creationId xmlns:a16="http://schemas.microsoft.com/office/drawing/2014/main" id="{8EFB0E5F-C88D-E2D0-DACF-69E21717C3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9655" y="0"/>
            <a:ext cx="4705507" cy="6556853"/>
          </a:xfrm>
          <a:prstGeom prst="rect">
            <a:avLst/>
          </a:prstGeom>
        </p:spPr>
      </p:pic>
      <p:sp>
        <p:nvSpPr>
          <p:cNvPr id="3" name="Textfeld 2">
            <a:extLst>
              <a:ext uri="{FF2B5EF4-FFF2-40B4-BE49-F238E27FC236}">
                <a16:creationId xmlns:a16="http://schemas.microsoft.com/office/drawing/2014/main" id="{EADB219D-6F6F-51C5-EC37-0178126EAC10}"/>
              </a:ext>
            </a:extLst>
          </p:cNvPr>
          <p:cNvSpPr txBox="1"/>
          <p:nvPr/>
        </p:nvSpPr>
        <p:spPr>
          <a:xfrm>
            <a:off x="1828800" y="675118"/>
            <a:ext cx="922946" cy="119641"/>
          </a:xfrm>
          <a:prstGeom prst="rect">
            <a:avLst/>
          </a:prstGeom>
          <a:solidFill>
            <a:schemeClr val="bg1"/>
          </a:solidFill>
        </p:spPr>
        <p:txBody>
          <a:bodyPr wrap="square" rtlCol="0">
            <a:spAutoFit/>
          </a:bodyPr>
          <a:lstStyle/>
          <a:p>
            <a:endParaRPr lang="de-DE" dirty="0"/>
          </a:p>
        </p:txBody>
      </p:sp>
    </p:spTree>
    <p:extLst>
      <p:ext uri="{BB962C8B-B14F-4D97-AF65-F5344CB8AC3E}">
        <p14:creationId xmlns:p14="http://schemas.microsoft.com/office/powerpoint/2010/main" val="2968639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29817" y="18145"/>
            <a:ext cx="10289335" cy="1325563"/>
          </a:xfrm>
        </p:spPr>
        <p:txBody>
          <a:bodyPr>
            <a:normAutofit/>
          </a:bodyPr>
          <a:lstStyle/>
          <a:p>
            <a:r>
              <a:rPr lang="de-DE" sz="2000" dirty="0"/>
              <a:t>Skala Selbstaufmerksamkeit: </a:t>
            </a:r>
            <a:br>
              <a:rPr lang="de-DE" sz="2000" dirty="0"/>
            </a:br>
            <a:r>
              <a:rPr lang="de-DE" sz="2000" dirty="0"/>
              <a:t>Tendenz zur zielorientierten Selbstregulation</a:t>
            </a:r>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194005"/>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10" name="Tabelle 9">
            <a:extLst>
              <a:ext uri="{FF2B5EF4-FFF2-40B4-BE49-F238E27FC236}">
                <a16:creationId xmlns:a16="http://schemas.microsoft.com/office/drawing/2014/main" id="{C56E1D72-158E-45F6-9E09-E679AD847020}"/>
              </a:ext>
            </a:extLst>
          </p:cNvPr>
          <p:cNvGraphicFramePr>
            <a:graphicFrameLocks noGrp="1"/>
          </p:cNvGraphicFramePr>
          <p:nvPr>
            <p:extLst>
              <p:ext uri="{D42A27DB-BD31-4B8C-83A1-F6EECF244321}">
                <p14:modId xmlns:p14="http://schemas.microsoft.com/office/powerpoint/2010/main" val="2815832534"/>
              </p:ext>
            </p:extLst>
          </p:nvPr>
        </p:nvGraphicFramePr>
        <p:xfrm>
          <a:off x="1841958" y="1852154"/>
          <a:ext cx="9237934" cy="2035024"/>
        </p:xfrm>
        <a:graphic>
          <a:graphicData uri="http://schemas.openxmlformats.org/drawingml/2006/table">
            <a:tbl>
              <a:tblPr firstRow="1" bandRow="1">
                <a:tableStyleId>{5C22544A-7EE6-4342-B048-85BDC9FD1C3A}</a:tableStyleId>
              </a:tblPr>
              <a:tblGrid>
                <a:gridCol w="537213">
                  <a:extLst>
                    <a:ext uri="{9D8B030D-6E8A-4147-A177-3AD203B41FA5}">
                      <a16:colId xmlns:a16="http://schemas.microsoft.com/office/drawing/2014/main" val="20000"/>
                    </a:ext>
                  </a:extLst>
                </a:gridCol>
                <a:gridCol w="8700721">
                  <a:extLst>
                    <a:ext uri="{9D8B030D-6E8A-4147-A177-3AD203B41FA5}">
                      <a16:colId xmlns:a16="http://schemas.microsoft.com/office/drawing/2014/main" val="20001"/>
                    </a:ext>
                  </a:extLst>
                </a:gridCol>
              </a:tblGrid>
              <a:tr h="959547">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ein hohes Maß an Selbstreflexion; ist sich seiner eigenen Stärken und Entwicklungsfelder bewusst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Hinterfragt selbstkritisch die eigene Wirkung im beruflichen Kontext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Ist sich der Subjektivität von Wahrnehmung bewusst, achtet auch auf die individuelle Reaktion einzelner Personen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Bezieht mögliche Vorbehalte anderer in die Vorbereitung von Entscheidungssituationen mit 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75477">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Setzen Sie sich für die Selbstreflexion konkrete Zeitziele, um Ihre Handlungsfähigkeit zu erhalten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Beachten Sie, dass das Verhalten anderer nicht nur von Ihrer Wirkung abhängig ist, sondern auch von äußeren Umständen beeinflusst wird (und somit nicht von Ihnen beeinflussbar ist)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1" name="Tabelle 10">
            <a:extLst>
              <a:ext uri="{FF2B5EF4-FFF2-40B4-BE49-F238E27FC236}">
                <a16:creationId xmlns:a16="http://schemas.microsoft.com/office/drawing/2014/main" id="{0BF9449A-F8E2-49E1-BFF0-CBFC0B71DA6C}"/>
              </a:ext>
            </a:extLst>
          </p:cNvPr>
          <p:cNvGraphicFramePr>
            <a:graphicFrameLocks noGrp="1"/>
          </p:cNvGraphicFramePr>
          <p:nvPr>
            <p:extLst>
              <p:ext uri="{D42A27DB-BD31-4B8C-83A1-F6EECF244321}">
                <p14:modId xmlns:p14="http://schemas.microsoft.com/office/powerpoint/2010/main" val="3620141245"/>
              </p:ext>
            </p:extLst>
          </p:nvPr>
        </p:nvGraphicFramePr>
        <p:xfrm>
          <a:off x="1841958" y="4512223"/>
          <a:ext cx="9237934" cy="1859319"/>
        </p:xfrm>
        <a:graphic>
          <a:graphicData uri="http://schemas.openxmlformats.org/drawingml/2006/table">
            <a:tbl>
              <a:tblPr firstRow="1" bandRow="1">
                <a:tableStyleId>{5C22544A-7EE6-4342-B048-85BDC9FD1C3A}</a:tableStyleId>
              </a:tblPr>
              <a:tblGrid>
                <a:gridCol w="537213">
                  <a:extLst>
                    <a:ext uri="{9D8B030D-6E8A-4147-A177-3AD203B41FA5}">
                      <a16:colId xmlns:a16="http://schemas.microsoft.com/office/drawing/2014/main" val="20000"/>
                    </a:ext>
                  </a:extLst>
                </a:gridCol>
                <a:gridCol w="8700721">
                  <a:extLst>
                    <a:ext uri="{9D8B030D-6E8A-4147-A177-3AD203B41FA5}">
                      <a16:colId xmlns:a16="http://schemas.microsoft.com/office/drawing/2014/main" val="20001"/>
                    </a:ext>
                  </a:extLst>
                </a:gridCol>
              </a:tblGrid>
              <a:tr h="75161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Eine kritische Selbstreflektion findet wenig statt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Vermeidet Gedankenschleifen zu Themen, die nicht durch die Person selbst beeinflussbar und veränderbar sind</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07701">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Nutzen Sie die Chance, aus Erfolgen und Fehlern zu lernen und reflektieren Sie diese Lernerfahrungen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Steigern Sie Ihre persönliche Wirksamkeit noch, indem Sie sich auf mögliche Vorbehalte / Fragen anderer bewusst vorbereiten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Steigern Sie ihre Wirksamkeit, indem Sie sich bewusst auf Ihr Gegenüber einstellen und adressatengerecht kommunizieren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754D9840-E770-4F6A-B709-75BC78204EFD}"/>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21</a:t>
            </a:r>
          </a:p>
        </p:txBody>
      </p:sp>
    </p:spTree>
    <p:extLst>
      <p:ext uri="{BB962C8B-B14F-4D97-AF65-F5344CB8AC3E}">
        <p14:creationId xmlns:p14="http://schemas.microsoft.com/office/powerpoint/2010/main" val="287447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29817" y="18145"/>
            <a:ext cx="10289335" cy="1325563"/>
          </a:xfrm>
        </p:spPr>
        <p:txBody>
          <a:bodyPr>
            <a:normAutofit/>
          </a:bodyPr>
          <a:lstStyle/>
          <a:p>
            <a:r>
              <a:rPr lang="de-DE" sz="2000" dirty="0"/>
              <a:t>Skala Feedback: </a:t>
            </a:r>
            <a:br>
              <a:rPr lang="de-DE" sz="2000" dirty="0"/>
            </a:br>
            <a:r>
              <a:rPr lang="de-DE" sz="2000" dirty="0"/>
              <a:t>Interesse an Rückmeldung und Anerkennung</a:t>
            </a:r>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194005"/>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8" name="Tabelle 7">
            <a:extLst>
              <a:ext uri="{FF2B5EF4-FFF2-40B4-BE49-F238E27FC236}">
                <a16:creationId xmlns:a16="http://schemas.microsoft.com/office/drawing/2014/main" id="{4CBB6206-7720-4E12-8938-C983B110325A}"/>
              </a:ext>
            </a:extLst>
          </p:cNvPr>
          <p:cNvGraphicFramePr>
            <a:graphicFrameLocks noGrp="1"/>
          </p:cNvGraphicFramePr>
          <p:nvPr>
            <p:extLst>
              <p:ext uri="{D42A27DB-BD31-4B8C-83A1-F6EECF244321}">
                <p14:modId xmlns:p14="http://schemas.microsoft.com/office/powerpoint/2010/main" val="3473887011"/>
              </p:ext>
            </p:extLst>
          </p:nvPr>
        </p:nvGraphicFramePr>
        <p:xfrm>
          <a:off x="1841958" y="1832730"/>
          <a:ext cx="9237934" cy="2340397"/>
        </p:xfrm>
        <a:graphic>
          <a:graphicData uri="http://schemas.openxmlformats.org/drawingml/2006/table">
            <a:tbl>
              <a:tblPr firstRow="1" bandRow="1">
                <a:tableStyleId>{5C22544A-7EE6-4342-B048-85BDC9FD1C3A}</a:tableStyleId>
              </a:tblPr>
              <a:tblGrid>
                <a:gridCol w="537213">
                  <a:extLst>
                    <a:ext uri="{9D8B030D-6E8A-4147-A177-3AD203B41FA5}">
                      <a16:colId xmlns:a16="http://schemas.microsoft.com/office/drawing/2014/main" val="20000"/>
                    </a:ext>
                  </a:extLst>
                </a:gridCol>
                <a:gridCol w="8700721">
                  <a:extLst>
                    <a:ext uri="{9D8B030D-6E8A-4147-A177-3AD203B41FA5}">
                      <a16:colId xmlns:a16="http://schemas.microsoft.com/office/drawing/2014/main" val="20001"/>
                    </a:ext>
                  </a:extLst>
                </a:gridCol>
              </a:tblGrid>
              <a:tr h="959547">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Steht Feedback positiv und offen gegenüber</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Orientierung bezüglich der Position im Team / im Unternehmen hat einen hohen Stellenwert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Fordert aktiv den Abgleich zwischen Selbst- und Fremdbild ein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Schöpft Motivation aus der Anerkennung seiner Leistung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Häufig hohe Beziehungsorientierung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75477">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Setzen Sie sich konkrete eigene Ziele, um die Abhängigkeit von Anerkennung durch die Führungskraft etwas zu reduzieren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Seien Sie gleichermaßen offen für positive wie auch kritische Botschaften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Bedenken Sie, dass gerade kritische Botschaften Ihren mittelfristigen Erfolg steigern werden, auch wenn Sie dadurch die Beziehung kurzfristig als etwas belastet erleben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9" name="Tabelle 8">
            <a:extLst>
              <a:ext uri="{FF2B5EF4-FFF2-40B4-BE49-F238E27FC236}">
                <a16:creationId xmlns:a16="http://schemas.microsoft.com/office/drawing/2014/main" id="{80D86916-0398-4E35-9EDA-11CD3C1A4503}"/>
              </a:ext>
            </a:extLst>
          </p:cNvPr>
          <p:cNvGraphicFramePr>
            <a:graphicFrameLocks noGrp="1"/>
          </p:cNvGraphicFramePr>
          <p:nvPr>
            <p:extLst>
              <p:ext uri="{D42A27DB-BD31-4B8C-83A1-F6EECF244321}">
                <p14:modId xmlns:p14="http://schemas.microsoft.com/office/powerpoint/2010/main" val="1288991078"/>
              </p:ext>
            </p:extLst>
          </p:nvPr>
        </p:nvGraphicFramePr>
        <p:xfrm>
          <a:off x="1841958" y="4520354"/>
          <a:ext cx="9237934" cy="1970285"/>
        </p:xfrm>
        <a:graphic>
          <a:graphicData uri="http://schemas.openxmlformats.org/drawingml/2006/table">
            <a:tbl>
              <a:tblPr firstRow="1" bandRow="1">
                <a:tableStyleId>{5C22544A-7EE6-4342-B048-85BDC9FD1C3A}</a:tableStyleId>
              </a:tblPr>
              <a:tblGrid>
                <a:gridCol w="537213">
                  <a:extLst>
                    <a:ext uri="{9D8B030D-6E8A-4147-A177-3AD203B41FA5}">
                      <a16:colId xmlns:a16="http://schemas.microsoft.com/office/drawing/2014/main" val="20000"/>
                    </a:ext>
                  </a:extLst>
                </a:gridCol>
                <a:gridCol w="8700721">
                  <a:extLst>
                    <a:ext uri="{9D8B030D-6E8A-4147-A177-3AD203B41FA5}">
                      <a16:colId xmlns:a16="http://schemas.microsoft.com/office/drawing/2014/main" val="20001"/>
                    </a:ext>
                  </a:extLst>
                </a:gridCol>
              </a:tblGrid>
              <a:tr h="75161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Kann Zeitverzögerungen zwischen Leistung und Rückmeldung aushalten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Die Arbeitszufriedenheit ist weniger abhängig von der Einschätzung anderer</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Definiert seine Position und Ergebniserreichung nicht ausschließlich über die Rückmeldungen seiner Vorgesetzten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07701">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im gesunden Maße Feedback aktiv einzufordern, um einen Abgleich zwischen Selbst- und Fremdbild anzustreben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dass die Schnittmenge zwischen eigenen Zielen und Maßstäben und denen der Führungskraft / des Unternehmens gut ausgeprägt 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0CB843C5-08F4-4101-8CD8-2472BA304A1E}"/>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22</a:t>
            </a:r>
          </a:p>
        </p:txBody>
      </p:sp>
    </p:spTree>
    <p:extLst>
      <p:ext uri="{BB962C8B-B14F-4D97-AF65-F5344CB8AC3E}">
        <p14:creationId xmlns:p14="http://schemas.microsoft.com/office/powerpoint/2010/main" val="3321699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29817" y="18145"/>
            <a:ext cx="10289335" cy="1325563"/>
          </a:xfrm>
        </p:spPr>
        <p:txBody>
          <a:bodyPr>
            <a:normAutofit/>
          </a:bodyPr>
          <a:lstStyle/>
          <a:p>
            <a:r>
              <a:rPr lang="de-DE" sz="2000" dirty="0"/>
              <a:t>Skala Sicherheit: </a:t>
            </a:r>
            <a:br>
              <a:rPr lang="de-DE" sz="2000" dirty="0"/>
            </a:br>
            <a:r>
              <a:rPr lang="de-DE" sz="2000" dirty="0"/>
              <a:t>Streben nach Konstanz im beruflichen Umfeld</a:t>
            </a:r>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194005"/>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10" name="Tabelle 9">
            <a:extLst>
              <a:ext uri="{FF2B5EF4-FFF2-40B4-BE49-F238E27FC236}">
                <a16:creationId xmlns:a16="http://schemas.microsoft.com/office/drawing/2014/main" id="{1290424E-48AD-4376-93E5-037626D49DAC}"/>
              </a:ext>
            </a:extLst>
          </p:cNvPr>
          <p:cNvGraphicFramePr>
            <a:graphicFrameLocks noGrp="1"/>
          </p:cNvGraphicFramePr>
          <p:nvPr>
            <p:extLst>
              <p:ext uri="{D42A27DB-BD31-4B8C-83A1-F6EECF244321}">
                <p14:modId xmlns:p14="http://schemas.microsoft.com/office/powerpoint/2010/main" val="1512876454"/>
              </p:ext>
            </p:extLst>
          </p:nvPr>
        </p:nvGraphicFramePr>
        <p:xfrm>
          <a:off x="1841958" y="1864995"/>
          <a:ext cx="9237934" cy="1963016"/>
        </p:xfrm>
        <a:graphic>
          <a:graphicData uri="http://schemas.openxmlformats.org/drawingml/2006/table">
            <a:tbl>
              <a:tblPr firstRow="1" bandRow="1">
                <a:tableStyleId>{5C22544A-7EE6-4342-B048-85BDC9FD1C3A}</a:tableStyleId>
              </a:tblPr>
              <a:tblGrid>
                <a:gridCol w="537213">
                  <a:extLst>
                    <a:ext uri="{9D8B030D-6E8A-4147-A177-3AD203B41FA5}">
                      <a16:colId xmlns:a16="http://schemas.microsoft.com/office/drawing/2014/main" val="20000"/>
                    </a:ext>
                  </a:extLst>
                </a:gridCol>
                <a:gridCol w="8700721">
                  <a:extLst>
                    <a:ext uri="{9D8B030D-6E8A-4147-A177-3AD203B41FA5}">
                      <a16:colId xmlns:a16="http://schemas.microsoft.com/office/drawing/2014/main" val="20001"/>
                    </a:ext>
                  </a:extLst>
                </a:gridCol>
              </a:tblGrid>
              <a:tr h="887539">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Fühlt sich wohl bei wiederkehrenden und vorhersehbaren Aufgaben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Präferenz für eine langfristige berufliche und private Planung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Präferenz für einen sicheren Arbeitsplatz mit möglichst gleichbleibenden Rahmenbedingungen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75477">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in Ihre Planung bewusst Pufferzeiten zu integrieren, die Ihnen ggfs. erlauben, sich auf Neues / Unvorhersehbares einzustellen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Klären Sie Ihre Arbeitspräferenzen gut mit Ihrer Führungskraft, so dass diese Ihre Stärken gut berücksichtigen kann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1" name="Tabelle 10">
            <a:extLst>
              <a:ext uri="{FF2B5EF4-FFF2-40B4-BE49-F238E27FC236}">
                <a16:creationId xmlns:a16="http://schemas.microsoft.com/office/drawing/2014/main" id="{D62D1A07-9432-40AD-BFA9-21F0CAE38EA5}"/>
              </a:ext>
            </a:extLst>
          </p:cNvPr>
          <p:cNvGraphicFramePr>
            <a:graphicFrameLocks noGrp="1"/>
          </p:cNvGraphicFramePr>
          <p:nvPr>
            <p:extLst>
              <p:ext uri="{D42A27DB-BD31-4B8C-83A1-F6EECF244321}">
                <p14:modId xmlns:p14="http://schemas.microsoft.com/office/powerpoint/2010/main" val="422911573"/>
              </p:ext>
            </p:extLst>
          </p:nvPr>
        </p:nvGraphicFramePr>
        <p:xfrm>
          <a:off x="1802950" y="4553412"/>
          <a:ext cx="9276942" cy="1970285"/>
        </p:xfrm>
        <a:graphic>
          <a:graphicData uri="http://schemas.openxmlformats.org/drawingml/2006/table">
            <a:tbl>
              <a:tblPr firstRow="1" bandRow="1">
                <a:tableStyleId>{5C22544A-7EE6-4342-B048-85BDC9FD1C3A}</a:tableStyleId>
              </a:tblPr>
              <a:tblGrid>
                <a:gridCol w="539482">
                  <a:extLst>
                    <a:ext uri="{9D8B030D-6E8A-4147-A177-3AD203B41FA5}">
                      <a16:colId xmlns:a16="http://schemas.microsoft.com/office/drawing/2014/main" val="20000"/>
                    </a:ext>
                  </a:extLst>
                </a:gridCol>
                <a:gridCol w="8737460">
                  <a:extLst>
                    <a:ext uri="{9D8B030D-6E8A-4147-A177-3AD203B41FA5}">
                      <a16:colId xmlns:a16="http://schemas.microsoft.com/office/drawing/2014/main" val="20001"/>
                    </a:ext>
                  </a:extLst>
                </a:gridCol>
              </a:tblGrid>
              <a:tr h="75161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Veränderungen werden als eine Herausforderung und Chance gesehen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Präferenz für abwechslungsreiche Tätigkeiten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Gute Fähigkeit, sich auf  veränderte Aufgaben / Rahmenbedingungen einzustellen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07701">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Kommunizieren Sie explizit Ihre Präferenz für Aufgabenfelder, die Abwechslung und Innovation erfordern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Neben jeder Veränderung sind auch Phasen der Beständigkeit ein wichtiger Erfolgsfaktor – führen Sie auch Routineaufgaben mit der notwendigen Konzentration aus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33F782DB-2A6C-4FF2-BDB0-9AC0C5E2197F}"/>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23</a:t>
            </a:r>
          </a:p>
        </p:txBody>
      </p:sp>
    </p:spTree>
    <p:extLst>
      <p:ext uri="{BB962C8B-B14F-4D97-AF65-F5344CB8AC3E}">
        <p14:creationId xmlns:p14="http://schemas.microsoft.com/office/powerpoint/2010/main" val="2230642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29817" y="18145"/>
            <a:ext cx="10289335" cy="1325563"/>
          </a:xfrm>
        </p:spPr>
        <p:txBody>
          <a:bodyPr>
            <a:normAutofit/>
          </a:bodyPr>
          <a:lstStyle/>
          <a:p>
            <a:r>
              <a:rPr lang="de-DE" sz="2000" dirty="0"/>
              <a:t>Skala Lageorientierung: </a:t>
            </a:r>
            <a:br>
              <a:rPr lang="de-DE" sz="2000" dirty="0"/>
            </a:br>
            <a:r>
              <a:rPr lang="de-DE" sz="2000" dirty="0"/>
              <a:t>Neigung zur Konzentration auf Alternativen</a:t>
            </a:r>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770567" y="1553772"/>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762329" y="4194005"/>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8" name="Tabelle 7">
            <a:extLst>
              <a:ext uri="{FF2B5EF4-FFF2-40B4-BE49-F238E27FC236}">
                <a16:creationId xmlns:a16="http://schemas.microsoft.com/office/drawing/2014/main" id="{C92D42A5-5CE5-4844-8510-05A87E150447}"/>
              </a:ext>
            </a:extLst>
          </p:cNvPr>
          <p:cNvGraphicFramePr>
            <a:graphicFrameLocks noGrp="1"/>
          </p:cNvGraphicFramePr>
          <p:nvPr>
            <p:extLst>
              <p:ext uri="{D42A27DB-BD31-4B8C-83A1-F6EECF244321}">
                <p14:modId xmlns:p14="http://schemas.microsoft.com/office/powerpoint/2010/main" val="4210258969"/>
              </p:ext>
            </p:extLst>
          </p:nvPr>
        </p:nvGraphicFramePr>
        <p:xfrm>
          <a:off x="1833720" y="1848338"/>
          <a:ext cx="9246172" cy="2300812"/>
        </p:xfrm>
        <a:graphic>
          <a:graphicData uri="http://schemas.openxmlformats.org/drawingml/2006/table">
            <a:tbl>
              <a:tblPr firstRow="1" bandRow="1">
                <a:tableStyleId>{5C22544A-7EE6-4342-B048-85BDC9FD1C3A}</a:tableStyleId>
              </a:tblPr>
              <a:tblGrid>
                <a:gridCol w="537692">
                  <a:extLst>
                    <a:ext uri="{9D8B030D-6E8A-4147-A177-3AD203B41FA5}">
                      <a16:colId xmlns:a16="http://schemas.microsoft.com/office/drawing/2014/main" val="20000"/>
                    </a:ext>
                  </a:extLst>
                </a:gridCol>
                <a:gridCol w="8708480">
                  <a:extLst>
                    <a:ext uri="{9D8B030D-6E8A-4147-A177-3AD203B41FA5}">
                      <a16:colId xmlns:a16="http://schemas.microsoft.com/office/drawing/2014/main" val="20001"/>
                    </a:ext>
                  </a:extLst>
                </a:gridCol>
              </a:tblGrid>
              <a:tr h="93530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Handelt überlegt – dies zeigt sich darin, dass vor einer Entscheidung umfassend über Alternativen nachgedacht wird</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Handelt auf Basis von Erfahrungen; steuert so die Erfolgswahrscheinlichkeit seines Handelns an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eine hohe Gewissenhaftigkeit in der Erledigung von Aufgaben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Vermeidet, wann immer möglich, Fehler in der Arbeitsausführung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88686">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Setzen Sie sich konkrete Bearbeitungsregeln, um Prüfvorgänge / Überdenken von Alternativen zu beenden. Bearbeitungsregeln können etwa Zeitziele oder die Definition einer Anzahl von Prüfvorgängen sein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Kontrollieren Sie sich selbst dahingehend, inwieweit Sie bei mehr als zwei Prüfvorgängen noch Fehler entdecken. Entdecken Sie schon beim zweiten Vorgang in 90% der Fälle keine Fehler mehr, reicht ein Prüfvorgang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Insofern Informationen / Situationen für Sie unklar sind, verwenden Sie rasch Energie darauf, die Situation aktiv zu klären (z.B. mit Kollegen, Führungskräften,…)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9" name="Tabelle 8">
            <a:extLst>
              <a:ext uri="{FF2B5EF4-FFF2-40B4-BE49-F238E27FC236}">
                <a16:creationId xmlns:a16="http://schemas.microsoft.com/office/drawing/2014/main" id="{4B61FE3E-18AD-44A3-8B7F-1CBC9930DC8E}"/>
              </a:ext>
            </a:extLst>
          </p:cNvPr>
          <p:cNvGraphicFramePr>
            <a:graphicFrameLocks noGrp="1"/>
          </p:cNvGraphicFramePr>
          <p:nvPr>
            <p:extLst>
              <p:ext uri="{D42A27DB-BD31-4B8C-83A1-F6EECF244321}">
                <p14:modId xmlns:p14="http://schemas.microsoft.com/office/powerpoint/2010/main" val="2154241726"/>
              </p:ext>
            </p:extLst>
          </p:nvPr>
        </p:nvGraphicFramePr>
        <p:xfrm>
          <a:off x="1841958" y="4496377"/>
          <a:ext cx="9237934" cy="1970285"/>
        </p:xfrm>
        <a:graphic>
          <a:graphicData uri="http://schemas.openxmlformats.org/drawingml/2006/table">
            <a:tbl>
              <a:tblPr firstRow="1" bandRow="1">
                <a:tableStyleId>{5C22544A-7EE6-4342-B048-85BDC9FD1C3A}</a:tableStyleId>
              </a:tblPr>
              <a:tblGrid>
                <a:gridCol w="537213">
                  <a:extLst>
                    <a:ext uri="{9D8B030D-6E8A-4147-A177-3AD203B41FA5}">
                      <a16:colId xmlns:a16="http://schemas.microsoft.com/office/drawing/2014/main" val="20000"/>
                    </a:ext>
                  </a:extLst>
                </a:gridCol>
                <a:gridCol w="8700721">
                  <a:extLst>
                    <a:ext uri="{9D8B030D-6E8A-4147-A177-3AD203B41FA5}">
                      <a16:colId xmlns:a16="http://schemas.microsoft.com/office/drawing/2014/main" val="20001"/>
                    </a:ext>
                  </a:extLst>
                </a:gridCol>
              </a:tblGrid>
              <a:tr h="75161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Trifft Entscheidungen auch unter Unsicherheit, auch wenn dies ein Fehlerrisiko beinhaltet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Geht auch anspruchsvolle Aufgaben rasch an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Weist eine hohe Umsetzungsorientierung auf; bleibt auch bei Rückschlägen aktiv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07701">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Nehmen Sie sich Zeit für Gründlichkeit oder delegieren Sie Detailprüfungen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Nehmen Sie sich ein wenig Zeit zur Reflektion, um ein Lernen aus Fehlern zu ermöglichen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Textfeld 11">
            <a:extLst>
              <a:ext uri="{FF2B5EF4-FFF2-40B4-BE49-F238E27FC236}">
                <a16:creationId xmlns:a16="http://schemas.microsoft.com/office/drawing/2014/main" id="{0D1D32CE-D689-49AD-943F-756D497072AE}"/>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24</a:t>
            </a:r>
          </a:p>
        </p:txBody>
      </p:sp>
    </p:spTree>
    <p:extLst>
      <p:ext uri="{BB962C8B-B14F-4D97-AF65-F5344CB8AC3E}">
        <p14:creationId xmlns:p14="http://schemas.microsoft.com/office/powerpoint/2010/main" val="1449679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D919E4-1D91-490B-8455-9A160BC3298F}"/>
              </a:ext>
            </a:extLst>
          </p:cNvPr>
          <p:cNvSpPr>
            <a:spLocks noGrp="1"/>
          </p:cNvSpPr>
          <p:nvPr>
            <p:ph type="title"/>
          </p:nvPr>
        </p:nvSpPr>
        <p:spPr/>
        <p:txBody>
          <a:bodyPr/>
          <a:lstStyle/>
          <a:p>
            <a:r>
              <a:rPr lang="de-DE" dirty="0"/>
              <a:t>Ihr persönliches Profil</a:t>
            </a:r>
          </a:p>
        </p:txBody>
      </p:sp>
      <p:graphicFrame>
        <p:nvGraphicFramePr>
          <p:cNvPr id="5" name="Inhaltsplatzhalter 4">
            <a:extLst>
              <a:ext uri="{FF2B5EF4-FFF2-40B4-BE49-F238E27FC236}">
                <a16:creationId xmlns:a16="http://schemas.microsoft.com/office/drawing/2014/main" id="{E0ECD1A0-D15B-4F9A-8730-7338DA803C77}"/>
              </a:ext>
            </a:extLst>
          </p:cNvPr>
          <p:cNvGraphicFramePr>
            <a:graphicFrameLocks noGrp="1"/>
          </p:cNvGraphicFramePr>
          <p:nvPr>
            <p:ph idx="1"/>
            <p:extLst>
              <p:ext uri="{D42A27DB-BD31-4B8C-83A1-F6EECF244321}">
                <p14:modId xmlns:p14="http://schemas.microsoft.com/office/powerpoint/2010/main" val="2352581812"/>
              </p:ext>
            </p:extLst>
          </p:nvPr>
        </p:nvGraphicFramePr>
        <p:xfrm>
          <a:off x="2237282" y="1582522"/>
          <a:ext cx="8677855" cy="4732251"/>
        </p:xfrm>
        <a:graphic>
          <a:graphicData uri="http://schemas.openxmlformats.org/drawingml/2006/table">
            <a:tbl>
              <a:tblPr firstRow="1" bandRow="1">
                <a:tableStyleId>{5C22544A-7EE6-4342-B048-85BDC9FD1C3A}</a:tableStyleId>
              </a:tblPr>
              <a:tblGrid>
                <a:gridCol w="2943813">
                  <a:extLst>
                    <a:ext uri="{9D8B030D-6E8A-4147-A177-3AD203B41FA5}">
                      <a16:colId xmlns:a16="http://schemas.microsoft.com/office/drawing/2014/main" val="1859143486"/>
                    </a:ext>
                  </a:extLst>
                </a:gridCol>
                <a:gridCol w="2867021">
                  <a:extLst>
                    <a:ext uri="{9D8B030D-6E8A-4147-A177-3AD203B41FA5}">
                      <a16:colId xmlns:a16="http://schemas.microsoft.com/office/drawing/2014/main" val="3965906105"/>
                    </a:ext>
                  </a:extLst>
                </a:gridCol>
                <a:gridCol w="2867021">
                  <a:extLst>
                    <a:ext uri="{9D8B030D-6E8A-4147-A177-3AD203B41FA5}">
                      <a16:colId xmlns:a16="http://schemas.microsoft.com/office/drawing/2014/main" val="1209620863"/>
                    </a:ext>
                  </a:extLst>
                </a:gridCol>
              </a:tblGrid>
              <a:tr h="1091132">
                <a:tc gridSpan="3">
                  <a:txBody>
                    <a:bodyPr/>
                    <a:lstStyle/>
                    <a:p>
                      <a:pPr algn="just" defTabSz="912813"/>
                      <a:r>
                        <a:rPr lang="de-DE" sz="1400" b="1" dirty="0">
                          <a:solidFill>
                            <a:schemeClr val="tx1">
                              <a:lumMod val="50000"/>
                              <a:lumOff val="50000"/>
                            </a:schemeClr>
                          </a:solidFill>
                          <a:latin typeface="Arial Nova" panose="020B0504020202020204" pitchFamily="34" charset="0"/>
                          <a:cs typeface="Arial" pitchFamily="34" charset="0"/>
                        </a:rPr>
                        <a:t>Ihr SCG Selbstprofil</a:t>
                      </a:r>
                      <a:r>
                        <a:rPr lang="de-DE" sz="1400" b="1" baseline="30000" dirty="0">
                          <a:solidFill>
                            <a:schemeClr val="tx1">
                              <a:lumMod val="50000"/>
                              <a:lumOff val="50000"/>
                            </a:schemeClr>
                          </a:solidFill>
                          <a:latin typeface="Arial Nova" panose="020B0504020202020204" pitchFamily="34" charset="0"/>
                          <a:cs typeface="Arial" pitchFamily="34" charset="0"/>
                        </a:rPr>
                        <a:t>®</a:t>
                      </a:r>
                      <a:r>
                        <a:rPr lang="de-DE" sz="1400" b="1" dirty="0">
                          <a:solidFill>
                            <a:schemeClr val="tx1">
                              <a:lumMod val="50000"/>
                              <a:lumOff val="50000"/>
                            </a:schemeClr>
                          </a:solidFill>
                          <a:latin typeface="Arial Nova" panose="020B0504020202020204" pitchFamily="34" charset="0"/>
                          <a:cs typeface="Arial" pitchFamily="34" charset="0"/>
                        </a:rPr>
                        <a:t> kann im</a:t>
                      </a:r>
                      <a:r>
                        <a:rPr lang="de-DE" sz="1400" b="1" baseline="0" dirty="0">
                          <a:solidFill>
                            <a:schemeClr val="tx1">
                              <a:lumMod val="50000"/>
                              <a:lumOff val="50000"/>
                            </a:schemeClr>
                          </a:solidFill>
                          <a:latin typeface="Arial Nova" panose="020B0504020202020204" pitchFamily="34" charset="0"/>
                          <a:cs typeface="Arial" pitchFamily="34" charset="0"/>
                        </a:rPr>
                        <a:t> Vergleich zur Normstichprobe überdurchschnittlich hohe bzw. niedrige Ausprägungen beinhalten sowie Ausprägungen, die entsprechend der Normstichprobe sind (mittlere Ausprägungen). </a:t>
                      </a:r>
                      <a:endParaRPr lang="de-DE" sz="1400" b="1" dirty="0">
                        <a:solidFill>
                          <a:schemeClr val="tx1">
                            <a:lumMod val="50000"/>
                            <a:lumOff val="50000"/>
                          </a:schemeClr>
                        </a:solidFill>
                        <a:latin typeface="Arial Nova" panose="020B0504020202020204" pitchFamily="34" charset="0"/>
                        <a:cs typeface="Arial" pitchFamily="34" charset="0"/>
                      </a:endParaRPr>
                    </a:p>
                  </a:txBody>
                  <a:tcPr>
                    <a:noFill/>
                  </a:tcPr>
                </a:tc>
                <a:tc hMerge="1">
                  <a:txBody>
                    <a:bodyPr/>
                    <a:lstStyle/>
                    <a:p>
                      <a:endParaRPr lang="de-DE" dirty="0"/>
                    </a:p>
                  </a:txBody>
                  <a:tcPr/>
                </a:tc>
                <a:tc hMerge="1">
                  <a:txBody>
                    <a:bodyPr/>
                    <a:lstStyle/>
                    <a:p>
                      <a:pPr algn="ctr" defTabSz="912813"/>
                      <a:endParaRPr lang="de-DE" sz="1400" b="1" dirty="0">
                        <a:solidFill>
                          <a:srgbClr val="23476B"/>
                        </a:solidFill>
                        <a:latin typeface="Arial" pitchFamily="34" charset="0"/>
                        <a:cs typeface="Arial" pitchFamily="34" charset="0"/>
                      </a:endParaRPr>
                    </a:p>
                  </a:txBody>
                  <a:tcPr>
                    <a:noFill/>
                  </a:tcPr>
                </a:tc>
                <a:extLst>
                  <a:ext uri="{0D108BD9-81ED-4DB2-BD59-A6C34878D82A}">
                    <a16:rowId xmlns:a16="http://schemas.microsoft.com/office/drawing/2014/main" val="1883462949"/>
                  </a:ext>
                </a:extLst>
              </a:tr>
              <a:tr h="261036">
                <a:tc>
                  <a:txBody>
                    <a:bodyPr/>
                    <a:lstStyle/>
                    <a:p>
                      <a:pPr algn="ctr"/>
                      <a:r>
                        <a:rPr lang="de-DE" sz="1150" b="1" dirty="0">
                          <a:solidFill>
                            <a:schemeClr val="tx1">
                              <a:lumMod val="50000"/>
                              <a:lumOff val="50000"/>
                            </a:schemeClr>
                          </a:solidFill>
                          <a:latin typeface="Arial Nova" panose="020B0504020202020204" pitchFamily="34" charset="0"/>
                          <a:cs typeface="Arial" pitchFamily="34" charset="0"/>
                        </a:rPr>
                        <a:t>Niedrige Ausprägung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de-DE" sz="1150" b="1" dirty="0">
                          <a:solidFill>
                            <a:schemeClr val="tx1">
                              <a:lumMod val="50000"/>
                              <a:lumOff val="50000"/>
                            </a:schemeClr>
                          </a:solidFill>
                          <a:latin typeface="Arial Nova" panose="020B0504020202020204" pitchFamily="34" charset="0"/>
                          <a:cs typeface="Arial" pitchFamily="34" charset="0"/>
                        </a:rPr>
                        <a:t>Hohe</a:t>
                      </a:r>
                      <a:r>
                        <a:rPr lang="de-DE" sz="1150" b="1" baseline="0" dirty="0">
                          <a:solidFill>
                            <a:schemeClr val="tx1">
                              <a:lumMod val="50000"/>
                              <a:lumOff val="50000"/>
                            </a:schemeClr>
                          </a:solidFill>
                          <a:latin typeface="Arial Nova" panose="020B0504020202020204" pitchFamily="34" charset="0"/>
                          <a:cs typeface="Arial" pitchFamily="34" charset="0"/>
                        </a:rPr>
                        <a:t> Ausprägung</a:t>
                      </a:r>
                      <a:endParaRPr lang="de-DE" sz="1150" b="1" dirty="0">
                        <a:solidFill>
                          <a:schemeClr val="tx1">
                            <a:lumMod val="50000"/>
                            <a:lumOff val="50000"/>
                          </a:schemeClr>
                        </a:solidFill>
                        <a:latin typeface="Arial Nova" panose="020B0504020202020204"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de-DE" sz="1150" b="1" dirty="0">
                          <a:solidFill>
                            <a:schemeClr val="tx1">
                              <a:lumMod val="50000"/>
                              <a:lumOff val="50000"/>
                            </a:schemeClr>
                          </a:solidFill>
                          <a:latin typeface="Arial Nova" panose="020B0504020202020204" pitchFamily="34" charset="0"/>
                          <a:cs typeface="Arial" pitchFamily="34" charset="0"/>
                        </a:rPr>
                        <a:t>Mittlere Ausprägung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5788466"/>
                  </a:ext>
                </a:extLst>
              </a:tr>
              <a:tr h="3374419">
                <a:tc>
                  <a:txBody>
                    <a:bodyPr/>
                    <a:lstStyle/>
                    <a:p>
                      <a:pPr algn="ctr"/>
                      <a:endParaRPr lang="de-DE" sz="1100" b="1" i="1" dirty="0">
                        <a:solidFill>
                          <a:srgbClr val="23476B"/>
                        </a:solidFill>
                        <a:latin typeface="Arial" pitchFamily="34" charset="0"/>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de-DE" sz="1100" b="0" i="0" dirty="0">
                          <a:solidFill>
                            <a:schemeClr val="tx1">
                              <a:lumMod val="50000"/>
                              <a:lumOff val="50000"/>
                            </a:schemeClr>
                          </a:solidFill>
                          <a:latin typeface="Arial Nova" panose="020B0504020202020204" pitchFamily="34" charset="0"/>
                          <a:cs typeface="Arial" pitchFamily="34" charset="0"/>
                        </a:rPr>
                        <a:t>Persönliche Entwicklung (Seite 17)</a:t>
                      </a:r>
                    </a:p>
                    <a:p>
                      <a:pPr algn="ctr"/>
                      <a:endParaRPr lang="de-DE" sz="1100" b="1" i="1" dirty="0">
                        <a:solidFill>
                          <a:srgbClr val="23476B"/>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e-DE" sz="1100" b="1" i="1" dirty="0">
                        <a:solidFill>
                          <a:srgbClr val="23476B"/>
                        </a:solidFill>
                        <a:latin typeface="Arial" pitchFamily="34" charset="0"/>
                        <a:cs typeface="Arial" pitchFamily="34" charset="0"/>
                      </a:endParaRPr>
                    </a:p>
                    <a:p>
                      <a:pPr algn="ctr"/>
                      <a:r>
                        <a:rPr lang="de-DE" sz="1150" b="0" i="0" dirty="0">
                          <a:solidFill>
                            <a:schemeClr val="tx1">
                              <a:lumMod val="50000"/>
                              <a:lumOff val="50000"/>
                            </a:schemeClr>
                          </a:solidFill>
                          <a:latin typeface="Arial Nova" panose="020B0504020202020204" pitchFamily="34" charset="0"/>
                          <a:cs typeface="Arial" pitchFamily="34" charset="0"/>
                        </a:rPr>
                        <a:t>Wettbewerb (Seite 10)</a:t>
                      </a:r>
                    </a:p>
                    <a:p>
                      <a:pPr algn="ctr"/>
                      <a:endParaRPr lang="de-DE" sz="1150" b="0" i="0" dirty="0">
                        <a:solidFill>
                          <a:schemeClr val="tx1">
                            <a:lumMod val="50000"/>
                            <a:lumOff val="50000"/>
                          </a:schemeClr>
                        </a:solidFill>
                        <a:latin typeface="Arial Nova" panose="020B0504020202020204" pitchFamily="34" charset="0"/>
                        <a:cs typeface="Arial" pitchFamily="34" charset="0"/>
                      </a:endParaRPr>
                    </a:p>
                    <a:p>
                      <a:pPr algn="ctr"/>
                      <a:r>
                        <a:rPr lang="de-DE" sz="1150" b="0" i="0" dirty="0">
                          <a:solidFill>
                            <a:schemeClr val="tx1">
                              <a:lumMod val="50000"/>
                              <a:lumOff val="50000"/>
                            </a:schemeClr>
                          </a:solidFill>
                          <a:latin typeface="Arial Nova" panose="020B0504020202020204" pitchFamily="34" charset="0"/>
                          <a:cs typeface="Arial" pitchFamily="34" charset="0"/>
                        </a:rPr>
                        <a:t>Kooperation (Seite 19)</a:t>
                      </a:r>
                    </a:p>
                    <a:p>
                      <a:pPr algn="ctr"/>
                      <a:endParaRPr lang="de-DE" sz="1150" b="0" i="0" dirty="0">
                        <a:solidFill>
                          <a:schemeClr val="tx1">
                            <a:lumMod val="50000"/>
                            <a:lumOff val="50000"/>
                          </a:schemeClr>
                        </a:solidFill>
                        <a:latin typeface="Arial Nova" panose="020B0504020202020204" pitchFamily="34" charset="0"/>
                        <a:cs typeface="Arial" pitchFamily="34" charset="0"/>
                      </a:endParaRPr>
                    </a:p>
                    <a:p>
                      <a:pPr algn="ctr"/>
                      <a:r>
                        <a:rPr lang="de-DE" sz="1150" b="0" i="0" dirty="0">
                          <a:solidFill>
                            <a:schemeClr val="tx1">
                              <a:lumMod val="50000"/>
                              <a:lumOff val="50000"/>
                            </a:schemeClr>
                          </a:solidFill>
                          <a:latin typeface="Arial Nova" panose="020B0504020202020204" pitchFamily="34" charset="0"/>
                          <a:cs typeface="Arial" pitchFamily="34" charset="0"/>
                        </a:rPr>
                        <a:t>Selbstaufmerksamkeit (Seite 20)</a:t>
                      </a:r>
                    </a:p>
                    <a:p>
                      <a:pPr algn="ctr"/>
                      <a:r>
                        <a:rPr lang="de-DE" sz="1150" b="0" i="0">
                          <a:solidFill>
                            <a:schemeClr val="tx1">
                              <a:lumMod val="50000"/>
                              <a:lumOff val="50000"/>
                            </a:schemeClr>
                          </a:solidFill>
                          <a:latin typeface="Arial Nova" panose="020B0504020202020204" pitchFamily="34" charset="0"/>
                          <a:cs typeface="Arial" pitchFamily="34" charset="0"/>
                        </a:rPr>
                        <a:t>Lageorientierung </a:t>
                      </a:r>
                      <a:r>
                        <a:rPr lang="de-DE" sz="1150" b="0" i="0" dirty="0">
                          <a:solidFill>
                            <a:schemeClr val="tx1">
                              <a:lumMod val="50000"/>
                              <a:lumOff val="50000"/>
                            </a:schemeClr>
                          </a:solidFill>
                          <a:latin typeface="Arial Nova" panose="020B0504020202020204" pitchFamily="34" charset="0"/>
                          <a:cs typeface="Arial" pitchFamily="34" charset="0"/>
                        </a:rPr>
                        <a:t>(Seite 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de-DE" sz="1150" b="0" i="0" dirty="0">
                          <a:solidFill>
                            <a:schemeClr val="tx1">
                              <a:lumMod val="50000"/>
                              <a:lumOff val="50000"/>
                            </a:schemeClr>
                          </a:solidFill>
                          <a:latin typeface="Arial Nova" panose="020B0504020202020204" pitchFamily="34" charset="0"/>
                          <a:cs typeface="Arial" pitchFamily="34" charset="0"/>
                        </a:rPr>
                        <a:t>Geld &amp; Status (Seite 8)</a:t>
                      </a:r>
                    </a:p>
                    <a:p>
                      <a:pPr algn="ctr"/>
                      <a:r>
                        <a:rPr lang="de-DE" sz="1150" b="1" i="0" dirty="0">
                          <a:solidFill>
                            <a:schemeClr val="tx1">
                              <a:lumMod val="50000"/>
                              <a:lumOff val="50000"/>
                            </a:schemeClr>
                          </a:solidFill>
                          <a:latin typeface="Arial Nova"/>
                          <a:cs typeface="Arial"/>
                        </a:rPr>
                        <a:t>Karriere </a:t>
                      </a:r>
                      <a:r>
                        <a:rPr lang="de-DE" sz="1150" b="0" i="0" dirty="0">
                          <a:solidFill>
                            <a:schemeClr val="tx1">
                              <a:lumMod val="50000"/>
                              <a:lumOff val="50000"/>
                            </a:schemeClr>
                          </a:solidFill>
                          <a:latin typeface="Arial Nova"/>
                          <a:cs typeface="Arial"/>
                        </a:rPr>
                        <a:t>(Seite 9)</a:t>
                      </a:r>
                    </a:p>
                    <a:p>
                      <a:pPr algn="ctr"/>
                      <a:r>
                        <a:rPr lang="de-DE" sz="1150" b="0" i="0" dirty="0">
                          <a:solidFill>
                            <a:schemeClr val="tx1">
                              <a:lumMod val="50000"/>
                              <a:lumOff val="50000"/>
                            </a:schemeClr>
                          </a:solidFill>
                          <a:latin typeface="Arial Nova" panose="020B0504020202020204" pitchFamily="34" charset="0"/>
                          <a:cs typeface="Arial" pitchFamily="34" charset="0"/>
                        </a:rPr>
                        <a:t>Einfluss (Seite 11)</a:t>
                      </a:r>
                    </a:p>
                    <a:p>
                      <a:pPr algn="ctr"/>
                      <a:endParaRPr lang="de-DE" sz="1150" b="0" i="0" dirty="0">
                        <a:solidFill>
                          <a:schemeClr val="tx1">
                            <a:lumMod val="50000"/>
                            <a:lumOff val="50000"/>
                          </a:schemeClr>
                        </a:solidFill>
                        <a:latin typeface="Arial Nova" panose="020B0504020202020204" pitchFamily="34" charset="0"/>
                        <a:cs typeface="Arial" pitchFamily="34" charset="0"/>
                      </a:endParaRPr>
                    </a:p>
                    <a:p>
                      <a:pPr algn="ctr"/>
                      <a:r>
                        <a:rPr lang="de-DE" sz="1150" b="0" i="0" dirty="0">
                          <a:solidFill>
                            <a:schemeClr val="tx1">
                              <a:lumMod val="50000"/>
                              <a:lumOff val="50000"/>
                            </a:schemeClr>
                          </a:solidFill>
                          <a:latin typeface="Arial Nova" panose="020B0504020202020204" pitchFamily="34" charset="0"/>
                          <a:cs typeface="Arial" pitchFamily="34" charset="0"/>
                        </a:rPr>
                        <a:t>Handlungsorientierung (Seite 12)</a:t>
                      </a:r>
                    </a:p>
                    <a:p>
                      <a:pPr algn="ctr"/>
                      <a:r>
                        <a:rPr lang="de-DE" sz="1150" b="0" i="0" dirty="0">
                          <a:solidFill>
                            <a:schemeClr val="tx1">
                              <a:lumMod val="50000"/>
                              <a:lumOff val="50000"/>
                            </a:schemeClr>
                          </a:solidFill>
                          <a:latin typeface="Arial Nova" panose="020B0504020202020204" pitchFamily="34" charset="0"/>
                          <a:cs typeface="Arial" pitchFamily="34" charset="0"/>
                        </a:rPr>
                        <a:t>Gestalten (Seite 13)</a:t>
                      </a:r>
                    </a:p>
                    <a:p>
                      <a:pPr algn="ctr"/>
                      <a:r>
                        <a:rPr lang="de-DE" sz="1150" b="0" i="0" dirty="0">
                          <a:solidFill>
                            <a:schemeClr val="tx1">
                              <a:lumMod val="50000"/>
                              <a:lumOff val="50000"/>
                            </a:schemeClr>
                          </a:solidFill>
                          <a:latin typeface="Arial Nova" panose="020B0504020202020204" pitchFamily="34" charset="0"/>
                          <a:cs typeface="Arial" pitchFamily="34" charset="0"/>
                        </a:rPr>
                        <a:t>Beanspruchung (Seite 14)</a:t>
                      </a:r>
                    </a:p>
                    <a:p>
                      <a:pPr algn="ctr"/>
                      <a:r>
                        <a:rPr lang="de-DE" sz="1150" b="1" i="0" dirty="0">
                          <a:solidFill>
                            <a:schemeClr val="tx1">
                              <a:lumMod val="50000"/>
                              <a:lumOff val="50000"/>
                            </a:schemeClr>
                          </a:solidFill>
                          <a:latin typeface="Arial Nova"/>
                          <a:cs typeface="Arial"/>
                        </a:rPr>
                        <a:t>Anschluss</a:t>
                      </a:r>
                      <a:r>
                        <a:rPr lang="de-DE" sz="1150" b="0" i="0" dirty="0">
                          <a:solidFill>
                            <a:schemeClr val="tx1">
                              <a:lumMod val="50000"/>
                              <a:lumOff val="50000"/>
                            </a:schemeClr>
                          </a:solidFill>
                          <a:latin typeface="Arial Nova"/>
                          <a:cs typeface="Arial"/>
                        </a:rPr>
                        <a:t> (Seite 15)</a:t>
                      </a:r>
                    </a:p>
                    <a:p>
                      <a:pPr algn="ctr"/>
                      <a:endParaRPr lang="de-DE" sz="1150" b="0" i="0" dirty="0">
                        <a:solidFill>
                          <a:schemeClr val="tx1">
                            <a:lumMod val="50000"/>
                            <a:lumOff val="50000"/>
                          </a:schemeClr>
                        </a:solidFill>
                        <a:latin typeface="Arial Nova" panose="020B0504020202020204" pitchFamily="34" charset="0"/>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de-DE" sz="1150" b="0" i="0" dirty="0">
                          <a:solidFill>
                            <a:schemeClr val="tx1">
                              <a:lumMod val="50000"/>
                              <a:lumOff val="50000"/>
                            </a:schemeClr>
                          </a:solidFill>
                          <a:latin typeface="Arial Nova" panose="020B0504020202020204" pitchFamily="34" charset="0"/>
                          <a:cs typeface="Arial" pitchFamily="34" charset="0"/>
                        </a:rPr>
                        <a:t>Wertschöpfung (Seite 16) </a:t>
                      </a:r>
                    </a:p>
                    <a:p>
                      <a:pPr marL="0" marR="0" lvl="0" indent="0" algn="ctr" defTabSz="914400" rtl="0" eaLnBrk="1" fontAlgn="auto" latinLnBrk="0" hangingPunct="1">
                        <a:lnSpc>
                          <a:spcPct val="100000"/>
                        </a:lnSpc>
                        <a:spcBef>
                          <a:spcPts val="0"/>
                        </a:spcBef>
                        <a:spcAft>
                          <a:spcPts val="0"/>
                        </a:spcAft>
                        <a:buClrTx/>
                        <a:buSzTx/>
                        <a:buFontTx/>
                        <a:buNone/>
                        <a:tabLst/>
                        <a:defRPr/>
                      </a:pPr>
                      <a:r>
                        <a:rPr lang="de-DE" sz="1150" b="1" i="0" dirty="0">
                          <a:solidFill>
                            <a:schemeClr val="tx1">
                              <a:lumMod val="50000"/>
                              <a:lumOff val="50000"/>
                            </a:schemeClr>
                          </a:solidFill>
                          <a:latin typeface="Arial Nova"/>
                          <a:cs typeface="Arial"/>
                        </a:rPr>
                        <a:t>Hilfsbereitschaft</a:t>
                      </a:r>
                      <a:r>
                        <a:rPr lang="de-DE" sz="1150" b="0" i="0" dirty="0">
                          <a:solidFill>
                            <a:schemeClr val="tx1">
                              <a:lumMod val="50000"/>
                              <a:lumOff val="50000"/>
                            </a:schemeClr>
                          </a:solidFill>
                          <a:latin typeface="Arial Nova"/>
                          <a:cs typeface="Arial"/>
                        </a:rPr>
                        <a:t> (Seite 18)</a:t>
                      </a:r>
                    </a:p>
                    <a:p>
                      <a:pPr algn="ctr"/>
                      <a:endParaRPr lang="de-DE" sz="1150" i="0" dirty="0">
                        <a:solidFill>
                          <a:srgbClr val="23476B"/>
                        </a:solidFill>
                        <a:latin typeface="Arial" pitchFamily="34" charset="0"/>
                        <a:cs typeface="Arial" pitchFamily="34" charset="0"/>
                      </a:endParaRPr>
                    </a:p>
                    <a:p>
                      <a:pPr algn="ctr"/>
                      <a:r>
                        <a:rPr lang="de-DE" sz="1150" b="0" i="0" dirty="0">
                          <a:solidFill>
                            <a:schemeClr val="tx1">
                              <a:lumMod val="50000"/>
                              <a:lumOff val="50000"/>
                            </a:schemeClr>
                          </a:solidFill>
                          <a:latin typeface="Arial Nova" panose="020B0504020202020204" pitchFamily="34" charset="0"/>
                          <a:cs typeface="Arial" pitchFamily="34" charset="0"/>
                        </a:rPr>
                        <a:t>Feedback (Seite 21)</a:t>
                      </a:r>
                    </a:p>
                    <a:p>
                      <a:pPr algn="ctr"/>
                      <a:r>
                        <a:rPr lang="de-DE" sz="1150" b="0" i="0" dirty="0">
                          <a:solidFill>
                            <a:schemeClr val="tx1">
                              <a:lumMod val="50000"/>
                              <a:lumOff val="50000"/>
                            </a:schemeClr>
                          </a:solidFill>
                          <a:latin typeface="Arial Nova" panose="020B0504020202020204" pitchFamily="34" charset="0"/>
                          <a:cs typeface="Arial" pitchFamily="34" charset="0"/>
                        </a:rPr>
                        <a:t>Sicherheit (Seite 22)</a:t>
                      </a:r>
                    </a:p>
                    <a:p>
                      <a:pPr algn="ctr"/>
                      <a:endParaRPr lang="de-DE" sz="1150" i="0" dirty="0">
                        <a:solidFill>
                          <a:srgbClr val="23476B"/>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1562153"/>
                  </a:ext>
                </a:extLst>
              </a:tr>
            </a:tbl>
          </a:graphicData>
        </a:graphic>
      </p:graphicFrame>
      <p:sp>
        <p:nvSpPr>
          <p:cNvPr id="4" name="Datumsplatzhalter 3">
            <a:extLst>
              <a:ext uri="{FF2B5EF4-FFF2-40B4-BE49-F238E27FC236}">
                <a16:creationId xmlns:a16="http://schemas.microsoft.com/office/drawing/2014/main" id="{308BB538-82FE-42F2-8048-E591B896AC9B}"/>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Textfeld 5">
            <a:extLst>
              <a:ext uri="{FF2B5EF4-FFF2-40B4-BE49-F238E27FC236}">
                <a16:creationId xmlns:a16="http://schemas.microsoft.com/office/drawing/2014/main" id="{F23CFD3A-2253-4853-8552-18EBF3B6E8C4}"/>
              </a:ext>
            </a:extLst>
          </p:cNvPr>
          <p:cNvSpPr txBox="1"/>
          <p:nvPr/>
        </p:nvSpPr>
        <p:spPr>
          <a:xfrm>
            <a:off x="11465746" y="6621406"/>
            <a:ext cx="255198"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3</a:t>
            </a:r>
          </a:p>
        </p:txBody>
      </p:sp>
    </p:spTree>
    <p:extLst>
      <p:ext uri="{BB962C8B-B14F-4D97-AF65-F5344CB8AC3E}">
        <p14:creationId xmlns:p14="http://schemas.microsoft.com/office/powerpoint/2010/main" val="1955967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0EE894-76AF-4590-9B1E-5C29C045E5BA}"/>
              </a:ext>
            </a:extLst>
          </p:cNvPr>
          <p:cNvSpPr>
            <a:spLocks noGrp="1"/>
          </p:cNvSpPr>
          <p:nvPr>
            <p:ph type="title"/>
          </p:nvPr>
        </p:nvSpPr>
        <p:spPr>
          <a:xfrm>
            <a:off x="6513341" y="-39522"/>
            <a:ext cx="10289335" cy="1325563"/>
          </a:xfrm>
        </p:spPr>
        <p:txBody>
          <a:bodyPr/>
          <a:lstStyle/>
          <a:p>
            <a:r>
              <a:rPr lang="de-DE" dirty="0"/>
              <a:t>Erläuterungen zur Ausprägung </a:t>
            </a:r>
            <a:br>
              <a:rPr lang="de-DE" dirty="0"/>
            </a:br>
            <a:r>
              <a:rPr lang="de-DE" dirty="0"/>
              <a:t>der Skalen</a:t>
            </a:r>
          </a:p>
        </p:txBody>
      </p:sp>
      <p:sp>
        <p:nvSpPr>
          <p:cNvPr id="3" name="Inhaltsplatzhalter 2">
            <a:extLst>
              <a:ext uri="{FF2B5EF4-FFF2-40B4-BE49-F238E27FC236}">
                <a16:creationId xmlns:a16="http://schemas.microsoft.com/office/drawing/2014/main" id="{9C63519E-8DE6-4B7A-9025-EB60989A9C64}"/>
              </a:ext>
            </a:extLst>
          </p:cNvPr>
          <p:cNvSpPr>
            <a:spLocks noGrp="1"/>
          </p:cNvSpPr>
          <p:nvPr>
            <p:ph idx="1"/>
          </p:nvPr>
        </p:nvSpPr>
        <p:spPr>
          <a:xfrm>
            <a:off x="1177582" y="1821521"/>
            <a:ext cx="10289335" cy="4351338"/>
          </a:xfrm>
        </p:spPr>
        <p:txBody>
          <a:bodyPr>
            <a:noAutofit/>
          </a:bodyPr>
          <a:lstStyle/>
          <a:p>
            <a:pPr marL="0" indent="0">
              <a:buNone/>
            </a:pPr>
            <a:r>
              <a:rPr lang="de-DE" sz="1600" dirty="0"/>
              <a:t>Anzumerken ist, dass es sich bei den Ergebnissen des SCG Selbstprofil® um keine absoluten Ergebniswerte handelt, sondern die Ergebnisse in Relation zu einer definierten Vergleichsstichprobe stehen. Dargestellt werden die Ergebnisse auf einer Neunerskala. </a:t>
            </a:r>
          </a:p>
          <a:p>
            <a:endParaRPr lang="de-DE" sz="1600" dirty="0"/>
          </a:p>
          <a:p>
            <a:pPr marL="180975" indent="-180975"/>
            <a:r>
              <a:rPr lang="de-DE" sz="1600" dirty="0"/>
              <a:t>Definition niedrige Ausprägung</a:t>
            </a:r>
          </a:p>
          <a:p>
            <a:pPr marL="180975" indent="0">
              <a:buNone/>
            </a:pPr>
            <a:r>
              <a:rPr lang="de-DE" sz="1600" dirty="0"/>
              <a:t>Niedrige Ausprägungen bedeuten, dass Ihre Skalenwerte im Vergleich zur entsprechenden Normstichprobe in dem Bereich 1-3 liegen. </a:t>
            </a:r>
          </a:p>
          <a:p>
            <a:endParaRPr lang="de-DE" sz="1600" dirty="0"/>
          </a:p>
          <a:p>
            <a:pPr marL="180975" indent="-173038"/>
            <a:r>
              <a:rPr lang="de-DE" sz="1600" dirty="0"/>
              <a:t>Definition hohe Ausprägung</a:t>
            </a:r>
          </a:p>
          <a:p>
            <a:pPr marL="180975" indent="0">
              <a:buFont typeface="Arial" panose="020B0604020202020204" pitchFamily="34" charset="0"/>
              <a:buNone/>
            </a:pPr>
            <a:r>
              <a:rPr lang="de-DE" sz="1600" dirty="0"/>
              <a:t>Hohe Ausprägungen bedeuten, dass Ihre Skalenwerte im Vergleich zur entsprechenden Normstichprobe in dem Bereich 7-9 liegen. </a:t>
            </a:r>
          </a:p>
          <a:p>
            <a:endParaRPr lang="de-DE" sz="1600" dirty="0"/>
          </a:p>
          <a:p>
            <a:pPr marL="180975" indent="-180975"/>
            <a:r>
              <a:rPr lang="de-DE" sz="1600" dirty="0"/>
              <a:t>Definition mittlere Ausprägung</a:t>
            </a:r>
          </a:p>
          <a:p>
            <a:pPr marL="180975" indent="0">
              <a:buNone/>
            </a:pPr>
            <a:r>
              <a:rPr lang="de-DE" sz="1600" dirty="0"/>
              <a:t>Mittlere Ausprägungen bedeuten, dass Ihre Skalenwerte im Vergleich zur entsprechenden Normstichprobe in dem Bereich 4-6 (Werte entsprechen den mehrheitlichen Ergebnissen der Stichprobe, 54 %) liegen. </a:t>
            </a:r>
          </a:p>
          <a:p>
            <a:pPr marL="0" indent="0">
              <a:buNone/>
            </a:pPr>
            <a:endParaRPr lang="de-DE" sz="1600" dirty="0"/>
          </a:p>
        </p:txBody>
      </p:sp>
      <p:sp>
        <p:nvSpPr>
          <p:cNvPr id="4" name="Datumsplatzhalter 3">
            <a:extLst>
              <a:ext uri="{FF2B5EF4-FFF2-40B4-BE49-F238E27FC236}">
                <a16:creationId xmlns:a16="http://schemas.microsoft.com/office/drawing/2014/main" id="{370A4185-6F50-4184-A02A-6E2A690315A5}"/>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5" name="Textfeld 4">
            <a:extLst>
              <a:ext uri="{FF2B5EF4-FFF2-40B4-BE49-F238E27FC236}">
                <a16:creationId xmlns:a16="http://schemas.microsoft.com/office/drawing/2014/main" id="{C0E56A46-C55C-49A4-8136-92A76C4ACF89}"/>
              </a:ext>
            </a:extLst>
          </p:cNvPr>
          <p:cNvSpPr txBox="1"/>
          <p:nvPr/>
        </p:nvSpPr>
        <p:spPr>
          <a:xfrm>
            <a:off x="11465746" y="6621406"/>
            <a:ext cx="255198"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4</a:t>
            </a:r>
          </a:p>
        </p:txBody>
      </p:sp>
    </p:spTree>
    <p:extLst>
      <p:ext uri="{BB962C8B-B14F-4D97-AF65-F5344CB8AC3E}">
        <p14:creationId xmlns:p14="http://schemas.microsoft.com/office/powerpoint/2010/main" val="2938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0EE894-76AF-4590-9B1E-5C29C045E5BA}"/>
              </a:ext>
            </a:extLst>
          </p:cNvPr>
          <p:cNvSpPr>
            <a:spLocks noGrp="1"/>
          </p:cNvSpPr>
          <p:nvPr>
            <p:ph type="title"/>
          </p:nvPr>
        </p:nvSpPr>
        <p:spPr>
          <a:xfrm>
            <a:off x="6513341" y="-39522"/>
            <a:ext cx="10289335" cy="1325563"/>
          </a:xfrm>
        </p:spPr>
        <p:txBody>
          <a:bodyPr/>
          <a:lstStyle/>
          <a:p>
            <a:r>
              <a:rPr lang="de-DE" dirty="0"/>
              <a:t>Erläuterungen zur Ausprägung </a:t>
            </a:r>
            <a:br>
              <a:rPr lang="de-DE" dirty="0"/>
            </a:br>
            <a:r>
              <a:rPr lang="de-DE" dirty="0"/>
              <a:t>der Skalen</a:t>
            </a:r>
          </a:p>
        </p:txBody>
      </p:sp>
      <p:sp>
        <p:nvSpPr>
          <p:cNvPr id="3" name="Inhaltsplatzhalter 2">
            <a:extLst>
              <a:ext uri="{FF2B5EF4-FFF2-40B4-BE49-F238E27FC236}">
                <a16:creationId xmlns:a16="http://schemas.microsoft.com/office/drawing/2014/main" id="{9C63519E-8DE6-4B7A-9025-EB60989A9C64}"/>
              </a:ext>
            </a:extLst>
          </p:cNvPr>
          <p:cNvSpPr>
            <a:spLocks noGrp="1"/>
          </p:cNvSpPr>
          <p:nvPr>
            <p:ph idx="1"/>
          </p:nvPr>
        </p:nvSpPr>
        <p:spPr>
          <a:xfrm>
            <a:off x="1021062" y="1895662"/>
            <a:ext cx="10289335" cy="4351338"/>
          </a:xfrm>
        </p:spPr>
        <p:txBody>
          <a:bodyPr>
            <a:normAutofit fontScale="25000" lnSpcReduction="20000"/>
          </a:bodyPr>
          <a:lstStyle/>
          <a:p>
            <a:pPr marL="0" indent="0">
              <a:lnSpc>
                <a:spcPct val="120000"/>
              </a:lnSpc>
              <a:buNone/>
            </a:pPr>
            <a:r>
              <a:rPr lang="de-DE" sz="6400" dirty="0"/>
              <a:t>Welche Skalenausprägungen sind für Sie besonders interessant?</a:t>
            </a:r>
          </a:p>
          <a:p>
            <a:pPr marL="0" indent="0">
              <a:lnSpc>
                <a:spcPct val="120000"/>
              </a:lnSpc>
              <a:buNone/>
            </a:pPr>
            <a:r>
              <a:rPr lang="de-DE" sz="6400" dirty="0"/>
              <a:t>Sofern Ihr Profil eine Vielzahl niedriger bzw. hoher Skalenausprägungen enthält, empfehlen wir Ihnen sich in der nachfolgenden Erläuterung Ihres individuellen SCG Selbstprofil® auf diese Skalen zu fokussieren. Diese sind tendenziell die Verhaltensaspekte, die Sie von vielen anderen unterscheiden und daher auch deutlich wahrgenommen werden. </a:t>
            </a:r>
          </a:p>
          <a:p>
            <a:pPr marL="0" indent="0">
              <a:lnSpc>
                <a:spcPct val="120000"/>
              </a:lnSpc>
              <a:buNone/>
            </a:pPr>
            <a:r>
              <a:rPr lang="de-DE" sz="6400" dirty="0"/>
              <a:t>Falls Ihr individuelles Profil keine oder wenige niedrige bzw. hohe Skalenausprägungen enthält, sind zusätzlich auch die Erläuterungen zu den Skalen mit mittleren Werten für Sie interessant. </a:t>
            </a:r>
          </a:p>
          <a:p>
            <a:pPr marL="0" indent="0">
              <a:lnSpc>
                <a:spcPct val="120000"/>
              </a:lnSpc>
              <a:buNone/>
            </a:pPr>
            <a:endParaRPr lang="de-DE" sz="6400" dirty="0"/>
          </a:p>
          <a:p>
            <a:pPr marL="0" indent="0">
              <a:lnSpc>
                <a:spcPct val="120000"/>
              </a:lnSpc>
              <a:buNone/>
            </a:pPr>
            <a:r>
              <a:rPr lang="de-DE" sz="6400" dirty="0"/>
              <a:t>Was bedeutet eine hohe bzw. niedrige Ausprägung einer Skala?</a:t>
            </a:r>
          </a:p>
          <a:p>
            <a:pPr marL="0" indent="0">
              <a:lnSpc>
                <a:spcPct val="120000"/>
              </a:lnSpc>
              <a:buNone/>
            </a:pPr>
            <a:r>
              <a:rPr lang="de-DE" sz="6400" dirty="0"/>
              <a:t>Grundsätzlich gilt, dass sowohl hohe als auch niedrige Ausprägungen der unterschiedlichen Skalen Stärken bzw. Empfehlungen beinhalten können. Inwieweit eine hohe bzw. niedrige Ausprägung einer Skala eine Stärke darstellt, hängt von Ihrer individuellen Arbeitsbeschreibung bzw. Ihrer beruflichen Position ab. Eine hohe Ausprägung stellt häufig eine wahrgenommene Stärke dar. Wird diese übertrieben eingesetzt, so kann sie auch eine ungünstige Wirkung hervorrufen. Von daher erhalten Sie auch bei hohen Ausprägungen Empfehlungen zum achtsamen Umgang mit Ihren Stärken. </a:t>
            </a:r>
          </a:p>
          <a:p>
            <a:pPr marL="0" indent="0">
              <a:buNone/>
            </a:pPr>
            <a:endParaRPr lang="de-DE" dirty="0"/>
          </a:p>
        </p:txBody>
      </p:sp>
      <p:sp>
        <p:nvSpPr>
          <p:cNvPr id="4" name="Datumsplatzhalter 3">
            <a:extLst>
              <a:ext uri="{FF2B5EF4-FFF2-40B4-BE49-F238E27FC236}">
                <a16:creationId xmlns:a16="http://schemas.microsoft.com/office/drawing/2014/main" id="{370A4185-6F50-4184-A02A-6E2A690315A5}"/>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5" name="Textfeld 4">
            <a:extLst>
              <a:ext uri="{FF2B5EF4-FFF2-40B4-BE49-F238E27FC236}">
                <a16:creationId xmlns:a16="http://schemas.microsoft.com/office/drawing/2014/main" id="{6D17E2BC-8422-4042-844A-A554032886E6}"/>
              </a:ext>
            </a:extLst>
          </p:cNvPr>
          <p:cNvSpPr txBox="1"/>
          <p:nvPr/>
        </p:nvSpPr>
        <p:spPr>
          <a:xfrm>
            <a:off x="11465746" y="6621406"/>
            <a:ext cx="255198"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5</a:t>
            </a:r>
          </a:p>
        </p:txBody>
      </p:sp>
    </p:spTree>
    <p:extLst>
      <p:ext uri="{BB962C8B-B14F-4D97-AF65-F5344CB8AC3E}">
        <p14:creationId xmlns:p14="http://schemas.microsoft.com/office/powerpoint/2010/main" val="2816021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0EE894-76AF-4590-9B1E-5C29C045E5BA}"/>
              </a:ext>
            </a:extLst>
          </p:cNvPr>
          <p:cNvSpPr>
            <a:spLocks noGrp="1"/>
          </p:cNvSpPr>
          <p:nvPr>
            <p:ph type="title"/>
          </p:nvPr>
        </p:nvSpPr>
        <p:spPr>
          <a:xfrm>
            <a:off x="6513341" y="-39522"/>
            <a:ext cx="10289335" cy="1325563"/>
          </a:xfrm>
        </p:spPr>
        <p:txBody>
          <a:bodyPr/>
          <a:lstStyle/>
          <a:p>
            <a:r>
              <a:rPr lang="de-DE" dirty="0"/>
              <a:t>Erläuterungen zur Ausprägung </a:t>
            </a:r>
            <a:br>
              <a:rPr lang="de-DE" dirty="0"/>
            </a:br>
            <a:r>
              <a:rPr lang="de-DE" dirty="0"/>
              <a:t>der Skalen</a:t>
            </a:r>
          </a:p>
        </p:txBody>
      </p:sp>
      <p:sp>
        <p:nvSpPr>
          <p:cNvPr id="3" name="Inhaltsplatzhalter 2">
            <a:extLst>
              <a:ext uri="{FF2B5EF4-FFF2-40B4-BE49-F238E27FC236}">
                <a16:creationId xmlns:a16="http://schemas.microsoft.com/office/drawing/2014/main" id="{9C63519E-8DE6-4B7A-9025-EB60989A9C64}"/>
              </a:ext>
            </a:extLst>
          </p:cNvPr>
          <p:cNvSpPr>
            <a:spLocks noGrp="1"/>
          </p:cNvSpPr>
          <p:nvPr>
            <p:ph idx="1"/>
          </p:nvPr>
        </p:nvSpPr>
        <p:spPr>
          <a:xfrm>
            <a:off x="1037538" y="2052181"/>
            <a:ext cx="10289335" cy="4351338"/>
          </a:xfrm>
        </p:spPr>
        <p:txBody>
          <a:bodyPr>
            <a:normAutofit fontScale="25000" lnSpcReduction="20000"/>
          </a:bodyPr>
          <a:lstStyle/>
          <a:p>
            <a:pPr marL="0" indent="0">
              <a:lnSpc>
                <a:spcPct val="120000"/>
              </a:lnSpc>
              <a:buNone/>
            </a:pPr>
            <a:r>
              <a:rPr lang="de-DE" sz="6400" dirty="0"/>
              <a:t>Was bedeutet eine mittlere Ausprägung einer Skala?</a:t>
            </a:r>
          </a:p>
          <a:p>
            <a:pPr marL="0" indent="0">
              <a:lnSpc>
                <a:spcPct val="120000"/>
              </a:lnSpc>
              <a:buNone/>
            </a:pPr>
            <a:r>
              <a:rPr lang="de-DE" sz="6400" dirty="0"/>
              <a:t>Insofern Ihre Ergebniswerte mehrheitlich im mittleren Bereich 4-6 liegen, weist dies auf Folgendes hin: Wahrscheinlich fällt es Ihnen leicht, sich mit unterschiedlichen Personen und Situationen zu arrangieren, ohne dass bei Ihnen oder anderen Irritationen oder ungünstige Befindlichkeiten entstehen. Von daher wirken Sie wahrscheinlich auf andere besonnen und emotional ausgeglichen. </a:t>
            </a:r>
          </a:p>
          <a:p>
            <a:pPr marL="0" indent="0">
              <a:lnSpc>
                <a:spcPct val="120000"/>
              </a:lnSpc>
              <a:buNone/>
            </a:pPr>
            <a:r>
              <a:rPr lang="de-DE" sz="6400" dirty="0"/>
              <a:t>Auf der anderen Seite kann es sein, dass Sie gleichzeitig wenig „griffig“ für andere erscheinen. Andere könnten sich fragen, wo Ihre „Ecken und Kanten“ sind.</a:t>
            </a:r>
          </a:p>
          <a:p>
            <a:pPr marL="0" indent="0">
              <a:lnSpc>
                <a:spcPct val="120000"/>
              </a:lnSpc>
              <a:buNone/>
            </a:pPr>
            <a:r>
              <a:rPr lang="de-DE" sz="6400" dirty="0"/>
              <a:t>Insofern Sie in einer Position arbeiten, in der Schnittstellenkompetenz und das Integrieren von Meinungen eine wesentliche Rolle spielen, wirken Ihre persönlichen Ausprägungen lt. SCG Selbstprofil® sehr förderlich für diese Art von Aufgaben.</a:t>
            </a:r>
          </a:p>
          <a:p>
            <a:pPr marL="0" indent="0">
              <a:lnSpc>
                <a:spcPct val="120000"/>
              </a:lnSpc>
              <a:buNone/>
            </a:pPr>
            <a:r>
              <a:rPr lang="de-DE" sz="6400" dirty="0"/>
              <a:t>Insofern Sie eine höhere „Sichtbarkeit“ anstreben, gilt es zu überdenken, wo Sie diese zeigen könnten und inwieweit Sie bereit sind, dazu neben den positiven auch die ggfs. kritischen Konsequenzen zu tragen.</a:t>
            </a:r>
          </a:p>
          <a:p>
            <a:pPr marL="0" indent="0">
              <a:buNone/>
            </a:pPr>
            <a:endParaRPr lang="de-DE" dirty="0"/>
          </a:p>
        </p:txBody>
      </p:sp>
      <p:sp>
        <p:nvSpPr>
          <p:cNvPr id="4" name="Datumsplatzhalter 3">
            <a:extLst>
              <a:ext uri="{FF2B5EF4-FFF2-40B4-BE49-F238E27FC236}">
                <a16:creationId xmlns:a16="http://schemas.microsoft.com/office/drawing/2014/main" id="{370A4185-6F50-4184-A02A-6E2A690315A5}"/>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5" name="Textfeld 4">
            <a:extLst>
              <a:ext uri="{FF2B5EF4-FFF2-40B4-BE49-F238E27FC236}">
                <a16:creationId xmlns:a16="http://schemas.microsoft.com/office/drawing/2014/main" id="{6A6D2427-8BFB-460F-A712-66F6B14BD20E}"/>
              </a:ext>
            </a:extLst>
          </p:cNvPr>
          <p:cNvSpPr txBox="1"/>
          <p:nvPr/>
        </p:nvSpPr>
        <p:spPr>
          <a:xfrm>
            <a:off x="11465746" y="6621406"/>
            <a:ext cx="255198"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6</a:t>
            </a:r>
          </a:p>
        </p:txBody>
      </p:sp>
    </p:spTree>
    <p:extLst>
      <p:ext uri="{BB962C8B-B14F-4D97-AF65-F5344CB8AC3E}">
        <p14:creationId xmlns:p14="http://schemas.microsoft.com/office/powerpoint/2010/main" val="2644694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0EE894-76AF-4590-9B1E-5C29C045E5BA}"/>
              </a:ext>
            </a:extLst>
          </p:cNvPr>
          <p:cNvSpPr>
            <a:spLocks noGrp="1"/>
          </p:cNvSpPr>
          <p:nvPr>
            <p:ph type="title"/>
          </p:nvPr>
        </p:nvSpPr>
        <p:spPr>
          <a:xfrm>
            <a:off x="6513341" y="-39522"/>
            <a:ext cx="10289335" cy="1325563"/>
          </a:xfrm>
        </p:spPr>
        <p:txBody>
          <a:bodyPr/>
          <a:lstStyle/>
          <a:p>
            <a:r>
              <a:rPr lang="de-DE" dirty="0"/>
              <a:t>Erläuterungen zur Ausprägung </a:t>
            </a:r>
            <a:br>
              <a:rPr lang="de-DE" dirty="0"/>
            </a:br>
            <a:r>
              <a:rPr lang="de-DE" dirty="0"/>
              <a:t>der Skalen</a:t>
            </a:r>
          </a:p>
        </p:txBody>
      </p:sp>
      <p:sp>
        <p:nvSpPr>
          <p:cNvPr id="3" name="Inhaltsplatzhalter 2">
            <a:extLst>
              <a:ext uri="{FF2B5EF4-FFF2-40B4-BE49-F238E27FC236}">
                <a16:creationId xmlns:a16="http://schemas.microsoft.com/office/drawing/2014/main" id="{9C63519E-8DE6-4B7A-9025-EB60989A9C64}"/>
              </a:ext>
            </a:extLst>
          </p:cNvPr>
          <p:cNvSpPr>
            <a:spLocks noGrp="1"/>
          </p:cNvSpPr>
          <p:nvPr>
            <p:ph idx="1"/>
          </p:nvPr>
        </p:nvSpPr>
        <p:spPr>
          <a:xfrm>
            <a:off x="1037538" y="1887421"/>
            <a:ext cx="10289335" cy="4351338"/>
          </a:xfrm>
        </p:spPr>
        <p:txBody>
          <a:bodyPr>
            <a:normAutofit fontScale="25000" lnSpcReduction="20000"/>
          </a:bodyPr>
          <a:lstStyle/>
          <a:p>
            <a:pPr marL="0" indent="0">
              <a:lnSpc>
                <a:spcPct val="120000"/>
              </a:lnSpc>
              <a:buNone/>
            </a:pPr>
            <a:r>
              <a:rPr lang="de-DE" sz="6400" dirty="0"/>
              <a:t>Besonderheiten bei Personen mit hoher Bescheidenheit</a:t>
            </a:r>
          </a:p>
          <a:p>
            <a:pPr marL="0" indent="0">
              <a:lnSpc>
                <a:spcPct val="120000"/>
              </a:lnSpc>
              <a:buNone/>
            </a:pPr>
            <a:r>
              <a:rPr lang="de-DE" sz="6400" dirty="0"/>
              <a:t>Im Allgemeinen verhalten Menschen sich in Testsituationen in der Art, dass Sie unbewusst zur positiven Selbstdarstellung neigen. Die relative Betrachtung erlaubt es jedoch, diese Tendenz zur positiven Selbstdarstellung zu ignorieren. Dies ist darin begründet, dass – wie im Vorherigen erläutert – individuelle Werte mit den Werten der Normstichprobe verglichen werden und somit als relative Ergebnisse im SCG Selbstprofil® widergespiegelt werden. Oben genannte Tendenz relativiert sich somit im Vergleich, da davon auszugehen ist, dass auch die Vergleichswerte (Normstichprobe) der Tendenz unterliegen.</a:t>
            </a:r>
          </a:p>
          <a:p>
            <a:pPr marL="0" indent="0">
              <a:lnSpc>
                <a:spcPct val="120000"/>
              </a:lnSpc>
              <a:buNone/>
            </a:pPr>
            <a:endParaRPr lang="de-DE" sz="6400" dirty="0"/>
          </a:p>
          <a:p>
            <a:pPr marL="0" indent="0">
              <a:lnSpc>
                <a:spcPct val="120000"/>
              </a:lnSpc>
              <a:buNone/>
            </a:pPr>
            <a:r>
              <a:rPr lang="de-DE" sz="6400" dirty="0"/>
              <a:t>Dies hat jedoch Konsequenzen für die, erfahrungsgemäß wenigen, Personen, welche nicht zu dieser positiven Selbstdarstellung neigen. Dies sind in der Regel vergleichsweise bescheidene Menschen, welche gerne den anderen den Vortritt lassen und für sich wenig „Bühne“ benötigen. Diese Menschen zeigen auch in Testsituationen diese Bescheidenheit und weniger die positive Selbstdarstellung. Da auch die Ergebnisse dieser Personen in Relation zu den anderen Personen ermittelt werden, hat dies folgende Auswirkung: Das Gesamtprofil verlagert sich um ein bis zwei Punktwerte in Richtung einer niedrigeren Ausprägung. </a:t>
            </a:r>
          </a:p>
          <a:p>
            <a:pPr marL="0" indent="0">
              <a:lnSpc>
                <a:spcPct val="120000"/>
              </a:lnSpc>
              <a:buNone/>
            </a:pPr>
            <a:r>
              <a:rPr lang="de-DE" sz="6400" dirty="0"/>
              <a:t>Falls Sie sich also zu den bescheidenen Menschen zählen, stellen Sie sich Ihr Profil einmal derart vor, dass Sie bei jedem Ergebniswert 1 oder 2 Punktwerte addieren. Wahrscheinlich werden Sie sich eher wiederfinden.</a:t>
            </a:r>
          </a:p>
          <a:p>
            <a:pPr marL="0" indent="0">
              <a:buNone/>
            </a:pPr>
            <a:endParaRPr lang="de-DE" dirty="0"/>
          </a:p>
        </p:txBody>
      </p:sp>
      <p:sp>
        <p:nvSpPr>
          <p:cNvPr id="4" name="Datumsplatzhalter 3">
            <a:extLst>
              <a:ext uri="{FF2B5EF4-FFF2-40B4-BE49-F238E27FC236}">
                <a16:creationId xmlns:a16="http://schemas.microsoft.com/office/drawing/2014/main" id="{370A4185-6F50-4184-A02A-6E2A690315A5}"/>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5" name="Textfeld 4">
            <a:extLst>
              <a:ext uri="{FF2B5EF4-FFF2-40B4-BE49-F238E27FC236}">
                <a16:creationId xmlns:a16="http://schemas.microsoft.com/office/drawing/2014/main" id="{07DBA59D-2A7E-4586-AFE0-38FC0FF5F14E}"/>
              </a:ext>
            </a:extLst>
          </p:cNvPr>
          <p:cNvSpPr txBox="1"/>
          <p:nvPr/>
        </p:nvSpPr>
        <p:spPr>
          <a:xfrm>
            <a:off x="11465746" y="6621406"/>
            <a:ext cx="255198"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7</a:t>
            </a:r>
          </a:p>
        </p:txBody>
      </p:sp>
    </p:spTree>
    <p:extLst>
      <p:ext uri="{BB962C8B-B14F-4D97-AF65-F5344CB8AC3E}">
        <p14:creationId xmlns:p14="http://schemas.microsoft.com/office/powerpoint/2010/main" val="1432632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13341" y="-39522"/>
            <a:ext cx="10289335" cy="1325563"/>
          </a:xfrm>
        </p:spPr>
        <p:txBody>
          <a:bodyPr>
            <a:normAutofit/>
          </a:bodyPr>
          <a:lstStyle/>
          <a:p>
            <a:r>
              <a:rPr lang="de-DE" sz="2500" dirty="0"/>
              <a:t>Skala Geld &amp; Status: Streben nach </a:t>
            </a:r>
            <a:br>
              <a:rPr lang="de-DE" sz="2500" dirty="0"/>
            </a:br>
            <a:r>
              <a:rPr lang="de-DE" sz="2500" dirty="0"/>
              <a:t>hohem Verdienst und sozialer Stellung</a:t>
            </a:r>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465763" y="1825625"/>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graphicFrame>
        <p:nvGraphicFramePr>
          <p:cNvPr id="5" name="Tabelle 4">
            <a:extLst>
              <a:ext uri="{FF2B5EF4-FFF2-40B4-BE49-F238E27FC236}">
                <a16:creationId xmlns:a16="http://schemas.microsoft.com/office/drawing/2014/main" id="{42862A70-F146-40BD-8217-4AF774A0BFEC}"/>
              </a:ext>
            </a:extLst>
          </p:cNvPr>
          <p:cNvGraphicFramePr>
            <a:graphicFrameLocks noGrp="1"/>
          </p:cNvGraphicFramePr>
          <p:nvPr>
            <p:extLst>
              <p:ext uri="{D42A27DB-BD31-4B8C-83A1-F6EECF244321}">
                <p14:modId xmlns:p14="http://schemas.microsoft.com/office/powerpoint/2010/main" val="2411975127"/>
              </p:ext>
            </p:extLst>
          </p:nvPr>
        </p:nvGraphicFramePr>
        <p:xfrm>
          <a:off x="1601609" y="2148253"/>
          <a:ext cx="9585384" cy="1830623"/>
        </p:xfrm>
        <a:graphic>
          <a:graphicData uri="http://schemas.openxmlformats.org/drawingml/2006/table">
            <a:tbl>
              <a:tblPr firstRow="1" bandRow="1">
                <a:tableStyleId>{5C22544A-7EE6-4342-B048-85BDC9FD1C3A}</a:tableStyleId>
              </a:tblPr>
              <a:tblGrid>
                <a:gridCol w="557419">
                  <a:extLst>
                    <a:ext uri="{9D8B030D-6E8A-4147-A177-3AD203B41FA5}">
                      <a16:colId xmlns:a16="http://schemas.microsoft.com/office/drawing/2014/main" val="20000"/>
                    </a:ext>
                  </a:extLst>
                </a:gridCol>
                <a:gridCol w="9027965">
                  <a:extLst>
                    <a:ext uri="{9D8B030D-6E8A-4147-A177-3AD203B41FA5}">
                      <a16:colId xmlns:a16="http://schemas.microsoft.com/office/drawing/2014/main" val="20001"/>
                    </a:ext>
                  </a:extLst>
                </a:gridCol>
              </a:tblGrid>
              <a:tr h="77051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Erlebt eine Zufriedenheit durch Statussymbole und gehobenen Wohlstand</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Lässt sich leicht über äußere Reize motivieren und kontrollieren (extrinsische Motivatoren: z.B. monetäre Anreize)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berufliche Erfolge gerne nach außen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60105">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Suchen Sie aktiv nach Motivatoren, die sie selbst steuern und beeinflussen können (intrinsische Motivatoren)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Beziehen Sie in Ihre Entscheidungsfindung neben quantitativen (z.B. Vergütung) Kriterien auch qualitative (z.B. Entwicklungspotenzial) Kriterien mit 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457525" y="4103386"/>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7" name="Tabelle 6">
            <a:extLst>
              <a:ext uri="{FF2B5EF4-FFF2-40B4-BE49-F238E27FC236}">
                <a16:creationId xmlns:a16="http://schemas.microsoft.com/office/drawing/2014/main" id="{493F3E60-EE0C-4C7B-AA03-78A3CF36986E}"/>
              </a:ext>
            </a:extLst>
          </p:cNvPr>
          <p:cNvGraphicFramePr>
            <a:graphicFrameLocks noGrp="1"/>
          </p:cNvGraphicFramePr>
          <p:nvPr>
            <p:extLst>
              <p:ext uri="{D42A27DB-BD31-4B8C-83A1-F6EECF244321}">
                <p14:modId xmlns:p14="http://schemas.microsoft.com/office/powerpoint/2010/main" val="3318850974"/>
              </p:ext>
            </p:extLst>
          </p:nvPr>
        </p:nvGraphicFramePr>
        <p:xfrm>
          <a:off x="1602302" y="4479632"/>
          <a:ext cx="9584691" cy="1936757"/>
        </p:xfrm>
        <a:graphic>
          <a:graphicData uri="http://schemas.openxmlformats.org/drawingml/2006/table">
            <a:tbl>
              <a:tblPr firstRow="1" bandRow="1">
                <a:tableStyleId>{5C22544A-7EE6-4342-B048-85BDC9FD1C3A}</a:tableStyleId>
              </a:tblPr>
              <a:tblGrid>
                <a:gridCol w="557378">
                  <a:extLst>
                    <a:ext uri="{9D8B030D-6E8A-4147-A177-3AD203B41FA5}">
                      <a16:colId xmlns:a16="http://schemas.microsoft.com/office/drawing/2014/main" val="20000"/>
                    </a:ext>
                  </a:extLst>
                </a:gridCol>
                <a:gridCol w="9027313">
                  <a:extLst>
                    <a:ext uri="{9D8B030D-6E8A-4147-A177-3AD203B41FA5}">
                      <a16:colId xmlns:a16="http://schemas.microsoft.com/office/drawing/2014/main" val="20001"/>
                    </a:ext>
                  </a:extLst>
                </a:gridCol>
              </a:tblGrid>
              <a:tr h="75161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Zeigt eine hohe Leistungsbereitschaft auch unabhängig vom Ausmaß der monetären Vergütung</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Fühlt sich auch in Positionen niedrigerer Hierarchie wohl</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Die Bewertung des eigenen Lebensstandards erfolgt unabhängig von externen Zuschreibungen</a:t>
                      </a:r>
                    </a:p>
                    <a:p>
                      <a:pPr marL="0" lvl="0" indent="0">
                        <a:spcBef>
                          <a:spcPts val="0"/>
                        </a:spcBef>
                        <a:spcAft>
                          <a:spcPts val="0"/>
                        </a:spcAft>
                        <a:buFont typeface="Symbol"/>
                        <a:buNone/>
                        <a:tabLst>
                          <a:tab pos="457200" algn="l"/>
                        </a:tabLst>
                      </a:pPr>
                      <a:endParaRPr lang="de-DE" sz="1100" b="0" baseline="0" dirty="0">
                        <a:solidFill>
                          <a:schemeClr val="tx1">
                            <a:lumMod val="50000"/>
                            <a:lumOff val="50000"/>
                          </a:schemeClr>
                        </a:solidFill>
                        <a:effectLst/>
                        <a:latin typeface="Arial Nova" panose="020B0504020202020204"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07701">
                <a:tc>
                  <a:txBody>
                    <a:bodyPr/>
                    <a:lstStyle/>
                    <a:p>
                      <a:pPr marL="0" marR="0" lvl="1" indent="0" algn="ctr" defTabSz="914400" rtl="0" eaLnBrk="1" fontAlgn="base" latinLnBrk="0" hangingPunct="1">
                        <a:lnSpc>
                          <a:spcPct val="100000"/>
                        </a:lnSpc>
                        <a:spcBef>
                          <a:spcPct val="20000"/>
                        </a:spcBef>
                        <a:spcAft>
                          <a:spcPct val="0"/>
                        </a:spcAft>
                        <a:buClr>
                          <a:srgbClr val="FF0000"/>
                        </a:buClr>
                        <a:buSzPct val="120000"/>
                        <a:buFont typeface="Courier New" panose="02070309020205020404" pitchFamily="49" charset="0"/>
                        <a:buNone/>
                        <a:tabLst>
                          <a:tab pos="457200" algn="l"/>
                        </a:tabLst>
                        <a:defRPr/>
                      </a:pPr>
                      <a:r>
                        <a:rPr lang="de-DE" sz="1100" b="1" kern="1200" dirty="0">
                          <a:solidFill>
                            <a:schemeClr val="tx1">
                              <a:lumMod val="50000"/>
                              <a:lumOff val="50000"/>
                            </a:schemeClr>
                          </a:solidFill>
                          <a:latin typeface="Arial Nova" panose="020B0504020202020204" pitchFamily="34" charset="0"/>
                          <a:ea typeface="+mn-ea"/>
                          <a:cs typeface="+mn-cs"/>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Weisen Sie ruhig deutlicher auf Ihre Qualitäten hin, insofern die Rahmenbedingungen dies zulassen </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Insofern Sie Anforderungen an Ihre Führungskraft / Ihren Arbeitgeber haben, welche nicht erfüllt werden, formulieren Sie diese explizit</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8" name="Textfeld 7">
            <a:extLst>
              <a:ext uri="{FF2B5EF4-FFF2-40B4-BE49-F238E27FC236}">
                <a16:creationId xmlns:a16="http://schemas.microsoft.com/office/drawing/2014/main" id="{3F21C86F-5AF2-4038-A0D4-7F0B15145A4C}"/>
              </a:ext>
            </a:extLst>
          </p:cNvPr>
          <p:cNvSpPr txBox="1"/>
          <p:nvPr/>
        </p:nvSpPr>
        <p:spPr>
          <a:xfrm>
            <a:off x="11465746" y="6621406"/>
            <a:ext cx="255198"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9</a:t>
            </a:r>
          </a:p>
        </p:txBody>
      </p:sp>
    </p:spTree>
    <p:extLst>
      <p:ext uri="{BB962C8B-B14F-4D97-AF65-F5344CB8AC3E}">
        <p14:creationId xmlns:p14="http://schemas.microsoft.com/office/powerpoint/2010/main" val="3288345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B8FC1-EA8B-4386-934C-ACA9AB6BCB38}"/>
              </a:ext>
            </a:extLst>
          </p:cNvPr>
          <p:cNvSpPr>
            <a:spLocks noGrp="1"/>
          </p:cNvSpPr>
          <p:nvPr>
            <p:ph type="title"/>
          </p:nvPr>
        </p:nvSpPr>
        <p:spPr>
          <a:xfrm>
            <a:off x="6513341" y="-39522"/>
            <a:ext cx="10289335" cy="1325563"/>
          </a:xfrm>
        </p:spPr>
        <p:txBody>
          <a:bodyPr>
            <a:normAutofit/>
          </a:bodyPr>
          <a:lstStyle/>
          <a:p>
            <a:r>
              <a:rPr lang="de-DE" sz="2500" dirty="0"/>
              <a:t>Skala Karriere: </a:t>
            </a:r>
            <a:br>
              <a:rPr lang="de-DE" sz="2500" dirty="0"/>
            </a:br>
            <a:r>
              <a:rPr lang="de-DE" sz="2500" dirty="0"/>
              <a:t>Präferenz persönlicher Zielorientierung</a:t>
            </a:r>
          </a:p>
        </p:txBody>
      </p:sp>
      <p:sp>
        <p:nvSpPr>
          <p:cNvPr id="3" name="Inhaltsplatzhalter 2">
            <a:extLst>
              <a:ext uri="{FF2B5EF4-FFF2-40B4-BE49-F238E27FC236}">
                <a16:creationId xmlns:a16="http://schemas.microsoft.com/office/drawing/2014/main" id="{A71CE40C-300C-4FDC-986D-B6FEF869D5CC}"/>
              </a:ext>
            </a:extLst>
          </p:cNvPr>
          <p:cNvSpPr>
            <a:spLocks noGrp="1"/>
          </p:cNvSpPr>
          <p:nvPr>
            <p:ph idx="1"/>
          </p:nvPr>
        </p:nvSpPr>
        <p:spPr>
          <a:xfrm>
            <a:off x="1465763" y="1825625"/>
            <a:ext cx="10515600" cy="423305"/>
          </a:xfrm>
        </p:spPr>
        <p:txBody>
          <a:bodyPr>
            <a:normAutofit/>
          </a:bodyPr>
          <a:lstStyle/>
          <a:p>
            <a:pPr marL="0" indent="0">
              <a:buNone/>
            </a:pPr>
            <a:r>
              <a:rPr lang="de-DE" sz="1600" dirty="0"/>
              <a:t>Bei einer im SCG Selbstprofil® im Vergleich zur Normstichprobe überdurchschnittlich hohen Ausprägung:</a:t>
            </a:r>
          </a:p>
          <a:p>
            <a:endParaRPr lang="de-DE" sz="1600" dirty="0"/>
          </a:p>
        </p:txBody>
      </p:sp>
      <p:sp>
        <p:nvSpPr>
          <p:cNvPr id="4" name="Datumsplatzhalter 3">
            <a:extLst>
              <a:ext uri="{FF2B5EF4-FFF2-40B4-BE49-F238E27FC236}">
                <a16:creationId xmlns:a16="http://schemas.microsoft.com/office/drawing/2014/main" id="{BFE41EB4-7F61-4828-A909-3B01B9083B70}"/>
              </a:ext>
            </a:extLst>
          </p:cNvPr>
          <p:cNvSpPr>
            <a:spLocks noGrp="1"/>
          </p:cNvSpPr>
          <p:nvPr>
            <p:ph type="dt" sz="half" idx="10"/>
          </p:nvPr>
        </p:nvSpPr>
        <p:spPr/>
        <p:txBody>
          <a:bodyPr/>
          <a:lstStyle/>
          <a:p>
            <a:r>
              <a:rPr lang="de-DE"/>
              <a:t>www.ml-consulting.koeln                                                                                                                                                                  © ML Consulting 23   •   Konzepte Übungen Test SP Musterperson</a:t>
            </a:r>
            <a:endParaRPr lang="de-DE" dirty="0"/>
          </a:p>
        </p:txBody>
      </p:sp>
      <p:sp>
        <p:nvSpPr>
          <p:cNvPr id="6" name="Inhaltsplatzhalter 2">
            <a:extLst>
              <a:ext uri="{FF2B5EF4-FFF2-40B4-BE49-F238E27FC236}">
                <a16:creationId xmlns:a16="http://schemas.microsoft.com/office/drawing/2014/main" id="{62DFB0B5-9AED-48B2-9D1A-9E37C0898083}"/>
              </a:ext>
            </a:extLst>
          </p:cNvPr>
          <p:cNvSpPr txBox="1">
            <a:spLocks/>
          </p:cNvSpPr>
          <p:nvPr/>
        </p:nvSpPr>
        <p:spPr>
          <a:xfrm>
            <a:off x="1457525" y="4103386"/>
            <a:ext cx="10515600" cy="423305"/>
          </a:xfrm>
          <a:prstGeom prst="rect">
            <a:avLst/>
          </a:prstGeom>
        </p:spPr>
        <p:txBody>
          <a:bodyPr vert="horz" lIns="91440" tIns="45720" rIns="91440" bIns="45720" rtlCol="0">
            <a:normAutofit/>
          </a:bodyPr>
          <a:lst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lumMod val="65000"/>
                    <a:lumOff val="35000"/>
                  </a:schemeClr>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a:solidFill>
                  <a:schemeClr val="bg1">
                    <a:lumMod val="50000"/>
                  </a:schemeClr>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600" dirty="0"/>
              <a:t>Bei einer im SCG Selbstprofil® im Vergleich zur Normstichprobe überdurchschnittlich niedrigen Ausprägung:</a:t>
            </a:r>
          </a:p>
          <a:p>
            <a:endParaRPr lang="de-DE" sz="1600" dirty="0"/>
          </a:p>
        </p:txBody>
      </p:sp>
      <p:graphicFrame>
        <p:nvGraphicFramePr>
          <p:cNvPr id="8" name="Tabelle 7">
            <a:extLst>
              <a:ext uri="{FF2B5EF4-FFF2-40B4-BE49-F238E27FC236}">
                <a16:creationId xmlns:a16="http://schemas.microsoft.com/office/drawing/2014/main" id="{A89AA8EB-EF5E-440F-ADF1-35089F70FE50}"/>
              </a:ext>
            </a:extLst>
          </p:cNvPr>
          <p:cNvGraphicFramePr>
            <a:graphicFrameLocks noGrp="1"/>
          </p:cNvGraphicFramePr>
          <p:nvPr>
            <p:extLst>
              <p:ext uri="{D42A27DB-BD31-4B8C-83A1-F6EECF244321}">
                <p14:modId xmlns:p14="http://schemas.microsoft.com/office/powerpoint/2010/main" val="3413653019"/>
              </p:ext>
            </p:extLst>
          </p:nvPr>
        </p:nvGraphicFramePr>
        <p:xfrm>
          <a:off x="1602302" y="2190053"/>
          <a:ext cx="9584691" cy="1807970"/>
        </p:xfrm>
        <a:graphic>
          <a:graphicData uri="http://schemas.openxmlformats.org/drawingml/2006/table">
            <a:tbl>
              <a:tblPr firstRow="1" bandRow="1">
                <a:tableStyleId>{5C22544A-7EE6-4342-B048-85BDC9FD1C3A}</a:tableStyleId>
              </a:tblPr>
              <a:tblGrid>
                <a:gridCol w="557378">
                  <a:extLst>
                    <a:ext uri="{9D8B030D-6E8A-4147-A177-3AD203B41FA5}">
                      <a16:colId xmlns:a16="http://schemas.microsoft.com/office/drawing/2014/main" val="20000"/>
                    </a:ext>
                  </a:extLst>
                </a:gridCol>
                <a:gridCol w="9027313">
                  <a:extLst>
                    <a:ext uri="{9D8B030D-6E8A-4147-A177-3AD203B41FA5}">
                      <a16:colId xmlns:a16="http://schemas.microsoft.com/office/drawing/2014/main" val="20001"/>
                    </a:ext>
                  </a:extLst>
                </a:gridCol>
              </a:tblGrid>
              <a:tr h="719284">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Hohes Bestreben in der Hierarchie aufzusteigen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Hohe Flexibilität und Bereitschaft, Unannehmlichkeiten für die berufliche Karriere in Kauf zu nehmen</a:t>
                      </a:r>
                    </a:p>
                    <a:p>
                      <a:pPr marL="0" marR="0" lvl="0" indent="0" algn="l" defTabSz="914400" rtl="0" eaLnBrk="1" fontAlgn="auto" latinLnBrk="0" hangingPunct="1">
                        <a:lnSpc>
                          <a:spcPct val="100000"/>
                        </a:lnSpc>
                        <a:spcBef>
                          <a:spcPts val="0"/>
                        </a:spcBef>
                        <a:spcAft>
                          <a:spcPts val="0"/>
                        </a:spcAft>
                        <a:buClrTx/>
                        <a:buSzTx/>
                        <a:buFont typeface="Symbol"/>
                        <a:buNone/>
                        <a:tabLst>
                          <a:tab pos="457200" algn="l"/>
                        </a:tabLst>
                        <a:defRPr/>
                      </a:pPr>
                      <a:endParaRPr lang="de-DE" sz="1100" b="0" kern="1200" baseline="0" dirty="0">
                        <a:solidFill>
                          <a:schemeClr val="tx1">
                            <a:lumMod val="50000"/>
                            <a:lumOff val="50000"/>
                          </a:schemeClr>
                        </a:solidFill>
                        <a:effectLst/>
                        <a:latin typeface="Arial Nova" panose="020B0504020202020204"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88686">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zu Ihren beruflichen Anstrengungen auch einen Ausgleich im privaten Umfeld zu schaffen (z.B. Freizeitaktivitäten)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Beziehen Sie in die Bewertung der Attraktivität Ihrer Arbeitstätigkeit auch inhaltliche Aspekte sowie die Passung der Aufgaben zu Ihren Kompetenzen mit 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9" name="Tabelle 8">
            <a:extLst>
              <a:ext uri="{FF2B5EF4-FFF2-40B4-BE49-F238E27FC236}">
                <a16:creationId xmlns:a16="http://schemas.microsoft.com/office/drawing/2014/main" id="{D0C80E77-2FF6-4A8E-8DEC-0C866F1D8D0E}"/>
              </a:ext>
            </a:extLst>
          </p:cNvPr>
          <p:cNvGraphicFramePr>
            <a:graphicFrameLocks noGrp="1"/>
          </p:cNvGraphicFramePr>
          <p:nvPr>
            <p:extLst>
              <p:ext uri="{D42A27DB-BD31-4B8C-83A1-F6EECF244321}">
                <p14:modId xmlns:p14="http://schemas.microsoft.com/office/powerpoint/2010/main" val="1415402603"/>
              </p:ext>
            </p:extLst>
          </p:nvPr>
        </p:nvGraphicFramePr>
        <p:xfrm>
          <a:off x="1602302" y="4511446"/>
          <a:ext cx="9584691" cy="1859319"/>
        </p:xfrm>
        <a:graphic>
          <a:graphicData uri="http://schemas.openxmlformats.org/drawingml/2006/table">
            <a:tbl>
              <a:tblPr firstRow="1" bandRow="1">
                <a:tableStyleId>{5C22544A-7EE6-4342-B048-85BDC9FD1C3A}</a:tableStyleId>
              </a:tblPr>
              <a:tblGrid>
                <a:gridCol w="557378">
                  <a:extLst>
                    <a:ext uri="{9D8B030D-6E8A-4147-A177-3AD203B41FA5}">
                      <a16:colId xmlns:a16="http://schemas.microsoft.com/office/drawing/2014/main" val="20000"/>
                    </a:ext>
                  </a:extLst>
                </a:gridCol>
                <a:gridCol w="9027313">
                  <a:extLst>
                    <a:ext uri="{9D8B030D-6E8A-4147-A177-3AD203B41FA5}">
                      <a16:colId xmlns:a16="http://schemas.microsoft.com/office/drawing/2014/main" val="20001"/>
                    </a:ext>
                  </a:extLst>
                </a:gridCol>
              </a:tblGrid>
              <a:tr h="751618">
                <a:tc>
                  <a:txBody>
                    <a:bodyPr/>
                    <a:lstStyle/>
                    <a:p>
                      <a:pPr algn="ctr"/>
                      <a:r>
                        <a:rPr lang="de-DE" sz="1100" dirty="0">
                          <a:solidFill>
                            <a:schemeClr val="tx1">
                              <a:lumMod val="50000"/>
                              <a:lumOff val="50000"/>
                            </a:schemeClr>
                          </a:solidFill>
                          <a:latin typeface="Arial Nova" panose="020B0504020202020204" pitchFamily="34" charset="0"/>
                        </a:rPr>
                        <a:t>Stärken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Bewertet die berufliche Ist-Situation nicht primär an der Möglichkeit eines beruflichen Aufstiegs in der Hierarchie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Persönliche Zufriedenheit, primär inhaltliche Kriterien und privater Ausgleich haben einen höheren Stellenwert als die klassische Karriere</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07701">
                <a:tc>
                  <a:txBody>
                    <a:bodyPr/>
                    <a:lstStyle/>
                    <a:p>
                      <a:pPr algn="ctr"/>
                      <a:r>
                        <a:rPr lang="de-DE" sz="1100" b="1" dirty="0">
                          <a:solidFill>
                            <a:schemeClr val="tx1">
                              <a:lumMod val="50000"/>
                              <a:lumOff val="50000"/>
                            </a:schemeClr>
                          </a:solidFill>
                          <a:latin typeface="Arial Nova" panose="020B0504020202020204" pitchFamily="34" charset="0"/>
                        </a:rPr>
                        <a:t>Empfehlungen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r>
                        <a:rPr lang="de-DE" sz="1100" b="0" kern="1200" dirty="0">
                          <a:solidFill>
                            <a:schemeClr val="bg1">
                              <a:lumMod val="50000"/>
                            </a:schemeClr>
                          </a:solidFill>
                          <a:latin typeface="Arial Nova" panose="020B0504020202020204" pitchFamily="34" charset="0"/>
                          <a:ea typeface="+mn-ea"/>
                          <a:cs typeface="+mn-cs"/>
                        </a:rPr>
                        <a:t>Achten Sie darauf, mögliche Karrierechancen nicht ungewollt zu verpassen</a:t>
                      </a: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p>
                      <a:pPr marL="342900" marR="0" lvl="1" indent="-342900" algn="l" defTabSz="914400" rtl="0" eaLnBrk="0" fontAlgn="base" latinLnBrk="0" hangingPunct="0">
                        <a:lnSpc>
                          <a:spcPct val="100000"/>
                        </a:lnSpc>
                        <a:spcBef>
                          <a:spcPct val="20000"/>
                        </a:spcBef>
                        <a:spcAft>
                          <a:spcPct val="0"/>
                        </a:spcAft>
                        <a:buClr>
                          <a:srgbClr val="FF0000"/>
                        </a:buClr>
                        <a:buSzPct val="120000"/>
                        <a:buFont typeface="Courier New" panose="02070309020205020404" pitchFamily="49" charset="0"/>
                        <a:buChar char="o"/>
                        <a:tabLst>
                          <a:tab pos="457200" algn="l"/>
                        </a:tabLst>
                        <a:defRPr/>
                      </a:pPr>
                      <a:endParaRPr lang="de-DE" sz="1100" b="0" kern="1200" dirty="0">
                        <a:solidFill>
                          <a:schemeClr val="bg1">
                            <a:lumMod val="50000"/>
                          </a:schemeClr>
                        </a:solidFill>
                        <a:latin typeface="Arial Nova" panose="020B0504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0" name="Textfeld 9">
            <a:extLst>
              <a:ext uri="{FF2B5EF4-FFF2-40B4-BE49-F238E27FC236}">
                <a16:creationId xmlns:a16="http://schemas.microsoft.com/office/drawing/2014/main" id="{6F1839AD-AE1B-47CC-B2F6-B5F778A44713}"/>
              </a:ext>
            </a:extLst>
          </p:cNvPr>
          <p:cNvSpPr txBox="1"/>
          <p:nvPr/>
        </p:nvSpPr>
        <p:spPr>
          <a:xfrm>
            <a:off x="11465746" y="6621406"/>
            <a:ext cx="325730" cy="246221"/>
          </a:xfrm>
          <a:prstGeom prst="rect">
            <a:avLst/>
          </a:prstGeom>
          <a:noFill/>
        </p:spPr>
        <p:txBody>
          <a:bodyPr wrap="none" rtlCol="0">
            <a:spAutoFit/>
          </a:bodyPr>
          <a:lstStyle/>
          <a:p>
            <a:r>
              <a:rPr lang="de-DE" sz="1000" dirty="0">
                <a:solidFill>
                  <a:schemeClr val="tx1">
                    <a:lumMod val="65000"/>
                    <a:lumOff val="35000"/>
                  </a:schemeClr>
                </a:solidFill>
                <a:latin typeface="Arial Nova" panose="020B0504020202020204" pitchFamily="34" charset="0"/>
              </a:rPr>
              <a:t>10</a:t>
            </a:r>
          </a:p>
        </p:txBody>
      </p:sp>
    </p:spTree>
    <p:extLst>
      <p:ext uri="{BB962C8B-B14F-4D97-AF65-F5344CB8AC3E}">
        <p14:creationId xmlns:p14="http://schemas.microsoft.com/office/powerpoint/2010/main" val="158223477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272D190DFF5CB44A71774BA708059BE" ma:contentTypeVersion="14" ma:contentTypeDescription="Create a new document." ma:contentTypeScope="" ma:versionID="2b20ff5d0aa5e7011bcab7071ff90f8d">
  <xsd:schema xmlns:xsd="http://www.w3.org/2001/XMLSchema" xmlns:xs="http://www.w3.org/2001/XMLSchema" xmlns:p="http://schemas.microsoft.com/office/2006/metadata/properties" xmlns:ns3="56559d5a-eff3-425e-b844-49f2d8878929" xmlns:ns4="76611bb1-cd26-479d-ba5f-733dbff76341" targetNamespace="http://schemas.microsoft.com/office/2006/metadata/properties" ma:root="true" ma:fieldsID="23b13f4ec04b69a31f55038aa63be334" ns3:_="" ns4:_="">
    <xsd:import namespace="56559d5a-eff3-425e-b844-49f2d8878929"/>
    <xsd:import namespace="76611bb1-cd26-479d-ba5f-733dbff7634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LengthInSeconds" minOccurs="0"/>
                <xsd:element ref="ns3:MediaServiceDateTaken"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559d5a-eff3-425e-b844-49f2d88789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6611bb1-cd26-479d-ba5f-733dbff76341"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FD6B75-1AC0-4983-A4E6-D9A1EDAE4514}">
  <ds:schemaRefs>
    <ds:schemaRef ds:uri="http://schemas.microsoft.com/sharepoint/v3/contenttype/forms"/>
  </ds:schemaRefs>
</ds:datastoreItem>
</file>

<file path=customXml/itemProps2.xml><?xml version="1.0" encoding="utf-8"?>
<ds:datastoreItem xmlns:ds="http://schemas.openxmlformats.org/officeDocument/2006/customXml" ds:itemID="{95D2F9CF-0929-44BF-AF9D-AB0266339C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559d5a-eff3-425e-b844-49f2d8878929"/>
    <ds:schemaRef ds:uri="76611bb1-cd26-479d-ba5f-733dbff763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DF4359-B934-411C-B813-69A378458C22}">
  <ds:schemaRefs>
    <ds:schemaRef ds:uri="http://schemas.microsoft.com/office/2006/documentManagement/types"/>
    <ds:schemaRef ds:uri="http://schemas.microsoft.com/office/infopath/2007/PartnerControls"/>
    <ds:schemaRef ds:uri="56559d5a-eff3-425e-b844-49f2d8878929"/>
    <ds:schemaRef ds:uri="http://purl.org/dc/elements/1.1/"/>
    <ds:schemaRef ds:uri="http://schemas.microsoft.com/office/2006/metadata/properties"/>
    <ds:schemaRef ds:uri="http://purl.org/dc/terms/"/>
    <ds:schemaRef ds:uri="http://schemas.openxmlformats.org/package/2006/metadata/core-properties"/>
    <ds:schemaRef ds:uri="76611bb1-cd26-479d-ba5f-733dbff7634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4394</Words>
  <Application>Microsoft Office PowerPoint</Application>
  <PresentationFormat>Breitbild</PresentationFormat>
  <Paragraphs>416</Paragraphs>
  <Slides>23</Slides>
  <Notes>0</Notes>
  <HiddenSlides>0</HiddenSlides>
  <MMClips>0</MMClips>
  <ScaleCrop>false</ScaleCrop>
  <HeadingPairs>
    <vt:vector size="6" baseType="variant">
      <vt:variant>
        <vt:lpstr>Verwendete Schriftarten</vt:lpstr>
      </vt:variant>
      <vt:variant>
        <vt:i4>7</vt:i4>
      </vt:variant>
      <vt:variant>
        <vt:lpstr>Design</vt:lpstr>
      </vt:variant>
      <vt:variant>
        <vt:i4>5</vt:i4>
      </vt:variant>
      <vt:variant>
        <vt:lpstr>Folientitel</vt:lpstr>
      </vt:variant>
      <vt:variant>
        <vt:i4>23</vt:i4>
      </vt:variant>
    </vt:vector>
  </HeadingPairs>
  <TitlesOfParts>
    <vt:vector size="35" baseType="lpstr">
      <vt:lpstr>Arial</vt:lpstr>
      <vt:lpstr>Arial Nova</vt:lpstr>
      <vt:lpstr>Calibri</vt:lpstr>
      <vt:lpstr>Calibri Light</vt:lpstr>
      <vt:lpstr>Courier New</vt:lpstr>
      <vt:lpstr>Helvetica Neue Medium</vt:lpstr>
      <vt:lpstr>Symbol</vt:lpstr>
      <vt:lpstr>Office</vt:lpstr>
      <vt:lpstr>Benutzerdefiniertes Design</vt:lpstr>
      <vt:lpstr>2_Benutzerdefiniertes Design</vt:lpstr>
      <vt:lpstr>3_Benutzerdefiniertes Design</vt:lpstr>
      <vt:lpstr>1_Benutzerdefiniertes Design</vt:lpstr>
      <vt:lpstr>    </vt:lpstr>
      <vt:lpstr>Auswertung SCG-Profil</vt:lpstr>
      <vt:lpstr>Ihr persönliches Profil</vt:lpstr>
      <vt:lpstr>Erläuterungen zur Ausprägung  der Skalen</vt:lpstr>
      <vt:lpstr>Erläuterungen zur Ausprägung  der Skalen</vt:lpstr>
      <vt:lpstr>Erläuterungen zur Ausprägung  der Skalen</vt:lpstr>
      <vt:lpstr>Erläuterungen zur Ausprägung  der Skalen</vt:lpstr>
      <vt:lpstr>Skala Geld &amp; Status: Streben nach  hohem Verdienst und sozialer Stellung</vt:lpstr>
      <vt:lpstr>Skala Karriere:  Präferenz persönlicher Zielorientierung</vt:lpstr>
      <vt:lpstr>Skala Wettbewerb:  Orientierung an Leistung und Maßstäben</vt:lpstr>
      <vt:lpstr>Skala Einfluss: Neigung nach Führungs-  und Steuerungsaufgaben</vt:lpstr>
      <vt:lpstr>Skala Handlungsorientierung:  Neigung zur Umsetzung des Intendierten  in Handlung</vt:lpstr>
      <vt:lpstr>Skala Gestalten:  Bereitschaft zur Einflussnahme und Veränderung</vt:lpstr>
      <vt:lpstr>Skala Beanspruchung:  Bereitschaft zu mehr Belastung</vt:lpstr>
      <vt:lpstr>Skala Anschluss:  Bedürfnis nach informellen Kontakten</vt:lpstr>
      <vt:lpstr>Skala Wertschöpfung: Orientierung an  Unternehmenserfolgen/ -kennzahlen  </vt:lpstr>
      <vt:lpstr>Skala Persönliche Entwicklung:  Orientierung an Entfaltungsmöglichkeiten  </vt:lpstr>
      <vt:lpstr>Skala Hilfsbereitschaft:  Gespür für die Einstellung/ Bedürfnisse anderer </vt:lpstr>
      <vt:lpstr>Skala Kooperation: Bereitschaft zur Zurücknahme  eigener Profilierung </vt:lpstr>
      <vt:lpstr>Skala Selbstaufmerksamkeit:  Tendenz zur zielorientierten Selbstregulation</vt:lpstr>
      <vt:lpstr>Skala Feedback:  Interesse an Rückmeldung und Anerkennung</vt:lpstr>
      <vt:lpstr>Skala Sicherheit:  Streben nach Konstanz im beruflichen Umfeld</vt:lpstr>
      <vt:lpstr>Skala Lageorientierung:  Neigung zur Konzentration auf Alternativen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Mechtild Laumen | ML Consulting</dc:creator>
  <cp:lastModifiedBy>Mechtild Laumen | ML Consulting</cp:lastModifiedBy>
  <cp:revision>25</cp:revision>
  <dcterms:created xsi:type="dcterms:W3CDTF">2021-12-16T14:25:01Z</dcterms:created>
  <dcterms:modified xsi:type="dcterms:W3CDTF">2023-04-14T15:31:38Z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0x010100F272D190DFF5CB44A71774BA708059BE</vt:lpwstr>
  </property>
</Properties>
</file>